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6" r:id="rId1"/>
  </p:sldMasterIdLst>
  <p:notesMasterIdLst>
    <p:notesMasterId r:id="rId43"/>
  </p:notesMasterIdLst>
  <p:sldIdLst>
    <p:sldId id="437" r:id="rId2"/>
    <p:sldId id="442" r:id="rId3"/>
    <p:sldId id="443" r:id="rId4"/>
    <p:sldId id="456" r:id="rId5"/>
    <p:sldId id="459" r:id="rId6"/>
    <p:sldId id="460" r:id="rId7"/>
    <p:sldId id="444" r:id="rId8"/>
    <p:sldId id="462" r:id="rId9"/>
    <p:sldId id="461" r:id="rId10"/>
    <p:sldId id="457" r:id="rId11"/>
    <p:sldId id="445" r:id="rId12"/>
    <p:sldId id="446" r:id="rId13"/>
    <p:sldId id="447" r:id="rId14"/>
    <p:sldId id="464" r:id="rId15"/>
    <p:sldId id="465" r:id="rId16"/>
    <p:sldId id="448" r:id="rId17"/>
    <p:sldId id="468" r:id="rId18"/>
    <p:sldId id="469" r:id="rId19"/>
    <p:sldId id="467" r:id="rId20"/>
    <p:sldId id="449" r:id="rId21"/>
    <p:sldId id="470" r:id="rId22"/>
    <p:sldId id="472" r:id="rId23"/>
    <p:sldId id="471" r:id="rId24"/>
    <p:sldId id="473" r:id="rId25"/>
    <p:sldId id="474" r:id="rId26"/>
    <p:sldId id="475" r:id="rId27"/>
    <p:sldId id="476" r:id="rId28"/>
    <p:sldId id="477" r:id="rId29"/>
    <p:sldId id="478" r:id="rId30"/>
    <p:sldId id="479" r:id="rId31"/>
    <p:sldId id="480" r:id="rId32"/>
    <p:sldId id="481" r:id="rId33"/>
    <p:sldId id="482" r:id="rId34"/>
    <p:sldId id="483" r:id="rId35"/>
    <p:sldId id="484" r:id="rId36"/>
    <p:sldId id="450" r:id="rId37"/>
    <p:sldId id="451" r:id="rId38"/>
    <p:sldId id="485" r:id="rId39"/>
    <p:sldId id="486" r:id="rId40"/>
    <p:sldId id="502" r:id="rId41"/>
    <p:sldId id="503" r:id="rId42"/>
  </p:sldIdLst>
  <p:sldSz cx="12192000" cy="6858000"/>
  <p:notesSz cx="6858000" cy="9144000"/>
  <p:defaultTextStyle>
    <a:defPPr>
      <a:defRPr lang="en-US"/>
    </a:defPPr>
    <a:lvl1pPr marL="0" algn="l" defTabSz="913833" rtl="0" eaLnBrk="1" latinLnBrk="0" hangingPunct="1">
      <a:defRPr sz="1900" kern="1200">
        <a:solidFill>
          <a:schemeClr val="tx1"/>
        </a:solidFill>
        <a:latin typeface="+mn-lt"/>
        <a:ea typeface="+mn-ea"/>
        <a:cs typeface="+mn-cs"/>
      </a:defRPr>
    </a:lvl1pPr>
    <a:lvl2pPr marL="456903" algn="l" defTabSz="913833" rtl="0" eaLnBrk="1" latinLnBrk="0" hangingPunct="1">
      <a:defRPr sz="1900" kern="1200">
        <a:solidFill>
          <a:schemeClr val="tx1"/>
        </a:solidFill>
        <a:latin typeface="+mn-lt"/>
        <a:ea typeface="+mn-ea"/>
        <a:cs typeface="+mn-cs"/>
      </a:defRPr>
    </a:lvl2pPr>
    <a:lvl3pPr marL="913833" algn="l" defTabSz="913833" rtl="0" eaLnBrk="1" latinLnBrk="0" hangingPunct="1">
      <a:defRPr sz="1900" kern="1200">
        <a:solidFill>
          <a:schemeClr val="tx1"/>
        </a:solidFill>
        <a:latin typeface="+mn-lt"/>
        <a:ea typeface="+mn-ea"/>
        <a:cs typeface="+mn-cs"/>
      </a:defRPr>
    </a:lvl3pPr>
    <a:lvl4pPr marL="1370750" algn="l" defTabSz="913833" rtl="0" eaLnBrk="1" latinLnBrk="0" hangingPunct="1">
      <a:defRPr sz="1900" kern="1200">
        <a:solidFill>
          <a:schemeClr val="tx1"/>
        </a:solidFill>
        <a:latin typeface="+mn-lt"/>
        <a:ea typeface="+mn-ea"/>
        <a:cs typeface="+mn-cs"/>
      </a:defRPr>
    </a:lvl4pPr>
    <a:lvl5pPr marL="1827666" algn="l" defTabSz="913833" rtl="0" eaLnBrk="1" latinLnBrk="0" hangingPunct="1">
      <a:defRPr sz="1900" kern="1200">
        <a:solidFill>
          <a:schemeClr val="tx1"/>
        </a:solidFill>
        <a:latin typeface="+mn-lt"/>
        <a:ea typeface="+mn-ea"/>
        <a:cs typeface="+mn-cs"/>
      </a:defRPr>
    </a:lvl5pPr>
    <a:lvl6pPr marL="2284598" algn="l" defTabSz="913833" rtl="0" eaLnBrk="1" latinLnBrk="0" hangingPunct="1">
      <a:defRPr sz="1900" kern="1200">
        <a:solidFill>
          <a:schemeClr val="tx1"/>
        </a:solidFill>
        <a:latin typeface="+mn-lt"/>
        <a:ea typeface="+mn-ea"/>
        <a:cs typeface="+mn-cs"/>
      </a:defRPr>
    </a:lvl6pPr>
    <a:lvl7pPr marL="2741498" algn="l" defTabSz="913833" rtl="0" eaLnBrk="1" latinLnBrk="0" hangingPunct="1">
      <a:defRPr sz="1900" kern="1200">
        <a:solidFill>
          <a:schemeClr val="tx1"/>
        </a:solidFill>
        <a:latin typeface="+mn-lt"/>
        <a:ea typeface="+mn-ea"/>
        <a:cs typeface="+mn-cs"/>
      </a:defRPr>
    </a:lvl7pPr>
    <a:lvl8pPr marL="3198400" algn="l" defTabSz="913833" rtl="0" eaLnBrk="1" latinLnBrk="0" hangingPunct="1">
      <a:defRPr sz="1900" kern="1200">
        <a:solidFill>
          <a:schemeClr val="tx1"/>
        </a:solidFill>
        <a:latin typeface="+mn-lt"/>
        <a:ea typeface="+mn-ea"/>
        <a:cs typeface="+mn-cs"/>
      </a:defRPr>
    </a:lvl8pPr>
    <a:lvl9pPr marL="3655303" algn="l" defTabSz="91383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F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9822" autoAdjust="0"/>
  </p:normalViewPr>
  <p:slideViewPr>
    <p:cSldViewPr snapToGrid="0">
      <p:cViewPr varScale="1">
        <p:scale>
          <a:sx n="88" d="100"/>
          <a:sy n="88" d="100"/>
        </p:scale>
        <p:origin x="44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11AF1-1B47-44F8-AA54-3A1FAF72E90B}" type="datetimeFigureOut">
              <a:rPr lang="en-SG" smtClean="0"/>
              <a:t>12/3/2022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A1AC5-50A2-4AF5-8A6B-7043A9CF574E}" type="slidenum">
              <a:rPr lang="en-SG" smtClean="0"/>
              <a:t>‹#›</a:t>
            </a:fld>
            <a:endParaRPr lang="en-SG"/>
          </a:p>
        </p:txBody>
      </p:sp>
    </p:spTree>
    <p:extLst>
      <p:ext uri="{BB962C8B-B14F-4D97-AF65-F5344CB8AC3E}">
        <p14:creationId xmlns:p14="http://schemas.microsoft.com/office/powerpoint/2010/main" val="3502479166"/>
      </p:ext>
    </p:extLst>
  </p:cSld>
  <p:clrMap bg1="lt1" tx1="dk1" bg2="lt2" tx2="dk2" accent1="accent1" accent2="accent2" accent3="accent3" accent4="accent4" accent5="accent5" accent6="accent6" hlink="hlink" folHlink="folHlink"/>
  <p:notesStyle>
    <a:lvl1pPr marL="0" algn="l" defTabSz="913833" rtl="0" eaLnBrk="1" latinLnBrk="0" hangingPunct="1">
      <a:defRPr sz="1200" kern="1200">
        <a:solidFill>
          <a:schemeClr val="tx1"/>
        </a:solidFill>
        <a:latin typeface="+mn-lt"/>
        <a:ea typeface="+mn-ea"/>
        <a:cs typeface="+mn-cs"/>
      </a:defRPr>
    </a:lvl1pPr>
    <a:lvl2pPr marL="456903" algn="l" defTabSz="913833" rtl="0" eaLnBrk="1" latinLnBrk="0" hangingPunct="1">
      <a:defRPr sz="1200" kern="1200">
        <a:solidFill>
          <a:schemeClr val="tx1"/>
        </a:solidFill>
        <a:latin typeface="+mn-lt"/>
        <a:ea typeface="+mn-ea"/>
        <a:cs typeface="+mn-cs"/>
      </a:defRPr>
    </a:lvl2pPr>
    <a:lvl3pPr marL="913833" algn="l" defTabSz="913833" rtl="0" eaLnBrk="1" latinLnBrk="0" hangingPunct="1">
      <a:defRPr sz="1200" kern="1200">
        <a:solidFill>
          <a:schemeClr val="tx1"/>
        </a:solidFill>
        <a:latin typeface="+mn-lt"/>
        <a:ea typeface="+mn-ea"/>
        <a:cs typeface="+mn-cs"/>
      </a:defRPr>
    </a:lvl3pPr>
    <a:lvl4pPr marL="1370750" algn="l" defTabSz="913833" rtl="0" eaLnBrk="1" latinLnBrk="0" hangingPunct="1">
      <a:defRPr sz="1200" kern="1200">
        <a:solidFill>
          <a:schemeClr val="tx1"/>
        </a:solidFill>
        <a:latin typeface="+mn-lt"/>
        <a:ea typeface="+mn-ea"/>
        <a:cs typeface="+mn-cs"/>
      </a:defRPr>
    </a:lvl4pPr>
    <a:lvl5pPr marL="1827666" algn="l" defTabSz="913833" rtl="0" eaLnBrk="1" latinLnBrk="0" hangingPunct="1">
      <a:defRPr sz="1200" kern="1200">
        <a:solidFill>
          <a:schemeClr val="tx1"/>
        </a:solidFill>
        <a:latin typeface="+mn-lt"/>
        <a:ea typeface="+mn-ea"/>
        <a:cs typeface="+mn-cs"/>
      </a:defRPr>
    </a:lvl5pPr>
    <a:lvl6pPr marL="2284598" algn="l" defTabSz="913833" rtl="0" eaLnBrk="1" latinLnBrk="0" hangingPunct="1">
      <a:defRPr sz="1200" kern="1200">
        <a:solidFill>
          <a:schemeClr val="tx1"/>
        </a:solidFill>
        <a:latin typeface="+mn-lt"/>
        <a:ea typeface="+mn-ea"/>
        <a:cs typeface="+mn-cs"/>
      </a:defRPr>
    </a:lvl6pPr>
    <a:lvl7pPr marL="2741498" algn="l" defTabSz="913833" rtl="0" eaLnBrk="1" latinLnBrk="0" hangingPunct="1">
      <a:defRPr sz="1200" kern="1200">
        <a:solidFill>
          <a:schemeClr val="tx1"/>
        </a:solidFill>
        <a:latin typeface="+mn-lt"/>
        <a:ea typeface="+mn-ea"/>
        <a:cs typeface="+mn-cs"/>
      </a:defRPr>
    </a:lvl7pPr>
    <a:lvl8pPr marL="3198400" algn="l" defTabSz="913833" rtl="0" eaLnBrk="1" latinLnBrk="0" hangingPunct="1">
      <a:defRPr sz="1200" kern="1200">
        <a:solidFill>
          <a:schemeClr val="tx1"/>
        </a:solidFill>
        <a:latin typeface="+mn-lt"/>
        <a:ea typeface="+mn-ea"/>
        <a:cs typeface="+mn-cs"/>
      </a:defRPr>
    </a:lvl8pPr>
    <a:lvl9pPr marL="3655303" algn="l" defTabSz="9138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54159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10</a:t>
            </a:fld>
            <a:endParaRPr lang="zh-CN" altLang="en-US">
              <a:solidFill>
                <a:prstClr val="black"/>
              </a:solidFill>
              <a:ea typeface="宋体"/>
            </a:endParaRPr>
          </a:p>
        </p:txBody>
      </p:sp>
    </p:spTree>
    <p:extLst>
      <p:ext uri="{BB962C8B-B14F-4D97-AF65-F5344CB8AC3E}">
        <p14:creationId xmlns:p14="http://schemas.microsoft.com/office/powerpoint/2010/main" val="3416409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11</a:t>
            </a:fld>
            <a:endParaRPr lang="zh-CN" altLang="en-US">
              <a:solidFill>
                <a:prstClr val="black"/>
              </a:solidFill>
              <a:ea typeface="宋体"/>
            </a:endParaRPr>
          </a:p>
        </p:txBody>
      </p:sp>
    </p:spTree>
    <p:extLst>
      <p:ext uri="{BB962C8B-B14F-4D97-AF65-F5344CB8AC3E}">
        <p14:creationId xmlns:p14="http://schemas.microsoft.com/office/powerpoint/2010/main" val="129433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12</a:t>
            </a:fld>
            <a:endParaRPr lang="zh-CN" altLang="en-US">
              <a:solidFill>
                <a:prstClr val="black"/>
              </a:solidFill>
              <a:ea typeface="宋体"/>
            </a:endParaRPr>
          </a:p>
        </p:txBody>
      </p:sp>
    </p:spTree>
    <p:extLst>
      <p:ext uri="{BB962C8B-B14F-4D97-AF65-F5344CB8AC3E}">
        <p14:creationId xmlns:p14="http://schemas.microsoft.com/office/powerpoint/2010/main" val="60407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425633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570932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2952472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16</a:t>
            </a:fld>
            <a:endParaRPr lang="zh-CN" altLang="en-US">
              <a:solidFill>
                <a:prstClr val="black"/>
              </a:solidFill>
              <a:ea typeface="宋体"/>
            </a:endParaRPr>
          </a:p>
        </p:txBody>
      </p:sp>
    </p:spTree>
    <p:extLst>
      <p:ext uri="{BB962C8B-B14F-4D97-AF65-F5344CB8AC3E}">
        <p14:creationId xmlns:p14="http://schemas.microsoft.com/office/powerpoint/2010/main" val="3934272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17</a:t>
            </a:fld>
            <a:endParaRPr lang="zh-CN" altLang="en-US">
              <a:solidFill>
                <a:prstClr val="black"/>
              </a:solidFill>
              <a:ea typeface="宋体"/>
            </a:endParaRPr>
          </a:p>
        </p:txBody>
      </p:sp>
    </p:spTree>
    <p:extLst>
      <p:ext uri="{BB962C8B-B14F-4D97-AF65-F5344CB8AC3E}">
        <p14:creationId xmlns:p14="http://schemas.microsoft.com/office/powerpoint/2010/main" val="749146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18</a:t>
            </a:fld>
            <a:endParaRPr lang="zh-CN" altLang="en-US">
              <a:solidFill>
                <a:prstClr val="black"/>
              </a:solidFill>
              <a:ea typeface="宋体"/>
            </a:endParaRPr>
          </a:p>
        </p:txBody>
      </p:sp>
    </p:spTree>
    <p:extLst>
      <p:ext uri="{BB962C8B-B14F-4D97-AF65-F5344CB8AC3E}">
        <p14:creationId xmlns:p14="http://schemas.microsoft.com/office/powerpoint/2010/main" val="349822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19</a:t>
            </a:fld>
            <a:endParaRPr lang="zh-CN" altLang="en-US">
              <a:solidFill>
                <a:prstClr val="black"/>
              </a:solidFill>
              <a:ea typeface="宋体"/>
            </a:endParaRPr>
          </a:p>
        </p:txBody>
      </p:sp>
    </p:spTree>
    <p:extLst>
      <p:ext uri="{BB962C8B-B14F-4D97-AF65-F5344CB8AC3E}">
        <p14:creationId xmlns:p14="http://schemas.microsoft.com/office/powerpoint/2010/main" val="133522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1277391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20</a:t>
            </a:fld>
            <a:endParaRPr lang="zh-CN" altLang="en-US">
              <a:solidFill>
                <a:prstClr val="black"/>
              </a:solidFill>
              <a:ea typeface="宋体"/>
            </a:endParaRPr>
          </a:p>
        </p:txBody>
      </p:sp>
    </p:spTree>
    <p:extLst>
      <p:ext uri="{BB962C8B-B14F-4D97-AF65-F5344CB8AC3E}">
        <p14:creationId xmlns:p14="http://schemas.microsoft.com/office/powerpoint/2010/main" val="5093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799094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500639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03533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798000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56067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738648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096229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982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87819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2442811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73381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449951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83315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736028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634851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625006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36</a:t>
            </a:fld>
            <a:endParaRPr lang="zh-CN" altLang="en-US">
              <a:solidFill>
                <a:prstClr val="black"/>
              </a:solidFill>
              <a:ea typeface="宋体"/>
            </a:endParaRPr>
          </a:p>
        </p:txBody>
      </p:sp>
    </p:spTree>
    <p:extLst>
      <p:ext uri="{BB962C8B-B14F-4D97-AF65-F5344CB8AC3E}">
        <p14:creationId xmlns:p14="http://schemas.microsoft.com/office/powerpoint/2010/main" val="3388910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37</a:t>
            </a:fld>
            <a:endParaRPr lang="zh-CN" altLang="en-US">
              <a:solidFill>
                <a:prstClr val="black"/>
              </a:solidFill>
              <a:ea typeface="宋体"/>
            </a:endParaRPr>
          </a:p>
        </p:txBody>
      </p:sp>
    </p:spTree>
    <p:extLst>
      <p:ext uri="{BB962C8B-B14F-4D97-AF65-F5344CB8AC3E}">
        <p14:creationId xmlns:p14="http://schemas.microsoft.com/office/powerpoint/2010/main" val="1271766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056382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85116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1563094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360886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47512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94291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07175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solidFill>
                  <a:prstClr val="black"/>
                </a:solidFill>
                <a:ea typeface="宋体"/>
              </a:rPr>
              <a:pPr/>
              <a:t>7</a:t>
            </a:fld>
            <a:endParaRPr lang="zh-CN" altLang="en-US">
              <a:solidFill>
                <a:prstClr val="black"/>
              </a:solidFill>
              <a:ea typeface="宋体"/>
            </a:endParaRPr>
          </a:p>
        </p:txBody>
      </p:sp>
    </p:spTree>
    <p:extLst>
      <p:ext uri="{BB962C8B-B14F-4D97-AF65-F5344CB8AC3E}">
        <p14:creationId xmlns:p14="http://schemas.microsoft.com/office/powerpoint/2010/main" val="62472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63281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3833"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40252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93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18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318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0AD0C29-217F-4361-8E80-7465E78B1322}"/>
              </a:ext>
            </a:extLst>
          </p:cNvPr>
          <p:cNvPicPr>
            <a:picLocks noChangeAspect="1"/>
          </p:cNvPicPr>
          <p:nvPr userDrawn="1"/>
        </p:nvPicPr>
        <p:blipFill>
          <a:blip r:embed="rId2"/>
          <a:stretch>
            <a:fillRect/>
          </a:stretch>
        </p:blipFill>
        <p:spPr>
          <a:xfrm>
            <a:off x="285750" y="85725"/>
            <a:ext cx="11610975" cy="6686550"/>
          </a:xfrm>
          <a:prstGeom prst="rect">
            <a:avLst/>
          </a:prstGeom>
        </p:spPr>
      </p:pic>
      <p:pic>
        <p:nvPicPr>
          <p:cNvPr id="7" name="图片 6">
            <a:extLst>
              <a:ext uri="{FF2B5EF4-FFF2-40B4-BE49-F238E27FC236}">
                <a16:creationId xmlns:a16="http://schemas.microsoft.com/office/drawing/2014/main" id="{52372D81-DD6F-46C0-89FD-3F7395D2DE78}"/>
              </a:ext>
            </a:extLst>
          </p:cNvPr>
          <p:cNvPicPr>
            <a:picLocks noChangeAspect="1"/>
          </p:cNvPicPr>
          <p:nvPr userDrawn="1"/>
        </p:nvPicPr>
        <p:blipFill>
          <a:blip r:embed="rId3"/>
          <a:stretch>
            <a:fillRect/>
          </a:stretch>
        </p:blipFill>
        <p:spPr>
          <a:xfrm>
            <a:off x="11493653" y="935520"/>
            <a:ext cx="1054699" cy="4986960"/>
          </a:xfrm>
          <a:prstGeom prst="rect">
            <a:avLst/>
          </a:prstGeom>
        </p:spPr>
      </p:pic>
      <p:pic>
        <p:nvPicPr>
          <p:cNvPr id="8" name="图片 7">
            <a:extLst>
              <a:ext uri="{FF2B5EF4-FFF2-40B4-BE49-F238E27FC236}">
                <a16:creationId xmlns:a16="http://schemas.microsoft.com/office/drawing/2014/main" id="{5D0669E6-D5C2-4FC1-8B78-AF25BC97265E}"/>
              </a:ext>
            </a:extLst>
          </p:cNvPr>
          <p:cNvPicPr>
            <a:picLocks noChangeAspect="1"/>
          </p:cNvPicPr>
          <p:nvPr userDrawn="1"/>
        </p:nvPicPr>
        <p:blipFill>
          <a:blip r:embed="rId4"/>
          <a:stretch>
            <a:fillRect/>
          </a:stretch>
        </p:blipFill>
        <p:spPr>
          <a:xfrm>
            <a:off x="483697" y="5566146"/>
            <a:ext cx="1860677" cy="1378473"/>
          </a:xfrm>
          <a:prstGeom prst="rect">
            <a:avLst/>
          </a:prstGeom>
        </p:spPr>
      </p:pic>
      <p:pic>
        <p:nvPicPr>
          <p:cNvPr id="9" name="图片 8">
            <a:extLst>
              <a:ext uri="{FF2B5EF4-FFF2-40B4-BE49-F238E27FC236}">
                <a16:creationId xmlns:a16="http://schemas.microsoft.com/office/drawing/2014/main" id="{429536A4-CF62-4AF6-A9D3-6682247631F2}"/>
              </a:ext>
            </a:extLst>
          </p:cNvPr>
          <p:cNvPicPr>
            <a:picLocks noChangeAspect="1"/>
          </p:cNvPicPr>
          <p:nvPr userDrawn="1"/>
        </p:nvPicPr>
        <p:blipFill>
          <a:blip r:embed="rId5"/>
          <a:stretch>
            <a:fillRect/>
          </a:stretch>
        </p:blipFill>
        <p:spPr>
          <a:xfrm>
            <a:off x="9715500" y="5540995"/>
            <a:ext cx="1918638" cy="1428773"/>
          </a:xfrm>
          <a:prstGeom prst="rect">
            <a:avLst/>
          </a:prstGeom>
        </p:spPr>
      </p:pic>
    </p:spTree>
    <p:extLst>
      <p:ext uri="{BB962C8B-B14F-4D97-AF65-F5344CB8AC3E}">
        <p14:creationId xmlns:p14="http://schemas.microsoft.com/office/powerpoint/2010/main" val="103319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7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08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503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92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1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79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369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E32D35-C25E-4216-A6F1-6ABA7E0D0BDA}" type="datetimeFigureOut">
              <a:rPr lang="en-US" smtClean="0">
                <a:solidFill>
                  <a:prstClr val="black">
                    <a:tint val="75000"/>
                  </a:prstClr>
                </a:solidFill>
              </a:rPr>
              <a:pPr/>
              <a:t>3/12/2022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8CD10C-628D-4BA3-BB5C-94205C1F29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3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FE32D35-C25E-4216-A6F1-6ABA7E0D0BDA}" type="datetimeFigureOut">
              <a:rPr lang="en-US" smtClean="0">
                <a:solidFill>
                  <a:prstClr val="black">
                    <a:tint val="75000"/>
                  </a:prstClr>
                </a:solidFill>
              </a:rPr>
              <a:pPr defTabSz="914400"/>
              <a:t>3/12/2022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8CD10C-628D-4BA3-BB5C-94205C1F297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11134089"/>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microsoft.com/office/2007/relationships/hdphoto" Target="../media/hdphoto5.wdp"/><Relationship Id="rId3" Type="http://schemas.openxmlformats.org/officeDocument/2006/relationships/image" Target="../media/image5.jpg"/><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image" Target="../media/image15.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6.png"/><Relationship Id="rId4" Type="http://schemas.microsoft.com/office/2007/relationships/hdphoto" Target="../media/hdphoto6.wdp"/><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4.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6.xml"/><Relationship Id="rId7" Type="http://schemas.openxmlformats.org/officeDocument/2006/relationships/image" Target="../media/image18.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0.png"/><Relationship Id="rId11" Type="http://schemas.openxmlformats.org/officeDocument/2006/relationships/image" Target="../media/image29.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1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0.png"/><Relationship Id="rId11" Type="http://schemas.microsoft.com/office/2007/relationships/hdphoto" Target="../media/hdphoto7.wdp"/><Relationship Id="rId5" Type="http://schemas.microsoft.com/office/2007/relationships/hdphoto" Target="../media/hdphoto6.wdp"/><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18.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0.png"/><Relationship Id="rId11" Type="http://schemas.microsoft.com/office/2007/relationships/hdphoto" Target="../media/hdphoto8.wdp"/><Relationship Id="rId5" Type="http://schemas.microsoft.com/office/2007/relationships/hdphoto" Target="../media/hdphoto6.wdp"/><Relationship Id="rId10"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6.png"/><Relationship Id="rId4" Type="http://schemas.microsoft.com/office/2007/relationships/hdphoto" Target="../media/hdphoto6.wdp"/><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0.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2.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4.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2.emf"/></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6.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2.emf"/></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8.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9.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2.emf"/></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0.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2.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4.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6.png"/><Relationship Id="rId4" Type="http://schemas.microsoft.com/office/2007/relationships/hdphoto" Target="../media/hdphoto6.wdp"/><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8.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9.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6.png"/><Relationship Id="rId4" Type="http://schemas.microsoft.com/office/2007/relationships/hdphoto" Target="../media/hdphoto6.wdp"/><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4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20.png"/><Relationship Id="rId5" Type="http://schemas.microsoft.com/office/2007/relationships/hdphoto" Target="../media/hdphoto6.wdp"/><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2.em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2.em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 Id="rId9" Type="http://schemas.openxmlformats.org/officeDocument/2006/relationships/image" Target="../media/image22.em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36"/>
            <a:ext cx="12192000" cy="6874415"/>
          </a:xfrm>
          <a:prstGeom prst="rect">
            <a:avLst/>
          </a:prstGeom>
        </p:spPr>
      </p:pic>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4"/>
          <a:srcRect r="59575"/>
          <a:stretch/>
        </p:blipFill>
        <p:spPr>
          <a:xfrm>
            <a:off x="7222824" y="811700"/>
            <a:ext cx="2208207" cy="792549"/>
          </a:xfrm>
          <a:prstGeom prst="rect">
            <a:avLst/>
          </a:prstGeom>
        </p:spPr>
      </p:pic>
      <p:pic>
        <p:nvPicPr>
          <p:cNvPr id="140" name="图片 139">
            <a:extLst>
              <a:ext uri="{FF2B5EF4-FFF2-40B4-BE49-F238E27FC236}">
                <a16:creationId xmlns:a16="http://schemas.microsoft.com/office/drawing/2014/main" id="{956C086E-2C2F-4A37-806D-C7AC01E835BE}"/>
              </a:ext>
            </a:extLst>
          </p:cNvPr>
          <p:cNvPicPr>
            <a:picLocks noChangeAspect="1"/>
          </p:cNvPicPr>
          <p:nvPr/>
        </p:nvPicPr>
        <p:blipFill>
          <a:blip r:embed="rId5"/>
          <a:stretch>
            <a:fillRect/>
          </a:stretch>
        </p:blipFill>
        <p:spPr>
          <a:xfrm>
            <a:off x="8688275" y="1972402"/>
            <a:ext cx="2523963" cy="2505673"/>
          </a:xfrm>
          <a:prstGeom prst="rect">
            <a:avLst/>
          </a:prstGeom>
        </p:spPr>
      </p:pic>
      <p:pic>
        <p:nvPicPr>
          <p:cNvPr id="142" name="图片 141">
            <a:extLst>
              <a:ext uri="{FF2B5EF4-FFF2-40B4-BE49-F238E27FC236}">
                <a16:creationId xmlns:a16="http://schemas.microsoft.com/office/drawing/2014/main" id="{6A9AAE3E-8C65-49C5-8093-BFCE4DB36291}"/>
              </a:ext>
            </a:extLst>
          </p:cNvPr>
          <p:cNvPicPr>
            <a:picLocks noChangeAspect="1"/>
          </p:cNvPicPr>
          <p:nvPr/>
        </p:nvPicPr>
        <p:blipFill>
          <a:blip r:embed="rId6"/>
          <a:stretch>
            <a:fillRect/>
          </a:stretch>
        </p:blipFill>
        <p:spPr>
          <a:xfrm>
            <a:off x="8717239" y="1803714"/>
            <a:ext cx="871804" cy="865707"/>
          </a:xfrm>
          <a:prstGeom prst="rect">
            <a:avLst/>
          </a:prstGeom>
        </p:spPr>
      </p:pic>
      <p:pic>
        <p:nvPicPr>
          <p:cNvPr id="148" name="图片 147">
            <a:extLst>
              <a:ext uri="{FF2B5EF4-FFF2-40B4-BE49-F238E27FC236}">
                <a16:creationId xmlns:a16="http://schemas.microsoft.com/office/drawing/2014/main" id="{65303F87-9F21-44CB-9E31-B19C35B8D171}"/>
              </a:ext>
            </a:extLst>
          </p:cNvPr>
          <p:cNvPicPr>
            <a:picLocks noChangeAspect="1"/>
          </p:cNvPicPr>
          <p:nvPr/>
        </p:nvPicPr>
        <p:blipFill>
          <a:blip r:embed="rId7"/>
          <a:stretch>
            <a:fillRect/>
          </a:stretch>
        </p:blipFill>
        <p:spPr>
          <a:xfrm>
            <a:off x="2622754" y="1400672"/>
            <a:ext cx="457240" cy="481626"/>
          </a:xfrm>
          <a:prstGeom prst="rect">
            <a:avLst/>
          </a:prstGeom>
        </p:spPr>
      </p:pic>
      <p:pic>
        <p:nvPicPr>
          <p:cNvPr id="149" name="图片 148">
            <a:extLst>
              <a:ext uri="{FF2B5EF4-FFF2-40B4-BE49-F238E27FC236}">
                <a16:creationId xmlns:a16="http://schemas.microsoft.com/office/drawing/2014/main" id="{9D8778BF-9B1C-41EA-B558-7D67D5A0FA86}"/>
              </a:ext>
            </a:extLst>
          </p:cNvPr>
          <p:cNvPicPr>
            <a:picLocks noChangeAspect="1"/>
          </p:cNvPicPr>
          <p:nvPr/>
        </p:nvPicPr>
        <p:blipFill>
          <a:blip r:embed="rId8"/>
          <a:stretch>
            <a:fillRect/>
          </a:stretch>
        </p:blipFill>
        <p:spPr>
          <a:xfrm>
            <a:off x="2214567" y="1832170"/>
            <a:ext cx="1010656" cy="1024217"/>
          </a:xfrm>
          <a:prstGeom prst="rect">
            <a:avLst/>
          </a:prstGeom>
        </p:spPr>
      </p:pic>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4"/>
          <a:srcRect l="79894" t="-7176" r="-2213" b="34190"/>
          <a:stretch/>
        </p:blipFill>
        <p:spPr>
          <a:xfrm>
            <a:off x="10113693" y="1375498"/>
            <a:ext cx="1219200" cy="578451"/>
          </a:xfrm>
          <a:prstGeom prst="rect">
            <a:avLst/>
          </a:prstGeom>
        </p:spPr>
      </p:pic>
      <p:sp>
        <p:nvSpPr>
          <p:cNvPr id="31" name="文本框 113">
            <a:extLst>
              <a:ext uri="{FF2B5EF4-FFF2-40B4-BE49-F238E27FC236}">
                <a16:creationId xmlns:a16="http://schemas.microsoft.com/office/drawing/2014/main" id="{20209AAE-7B10-467B-B114-249EE1FF1EE3}"/>
              </a:ext>
            </a:extLst>
          </p:cNvPr>
          <p:cNvSpPr txBox="1"/>
          <p:nvPr/>
        </p:nvSpPr>
        <p:spPr>
          <a:xfrm>
            <a:off x="1642354" y="1446540"/>
            <a:ext cx="6344620" cy="830997"/>
          </a:xfrm>
          <a:prstGeom prst="rect">
            <a:avLst/>
          </a:prstGeom>
          <a:noFill/>
        </p:spPr>
        <p:txBody>
          <a:bodyPr wrap="square" rtlCol="0">
            <a:spAutoFit/>
          </a:bodyPr>
          <a:lstStyle/>
          <a:p>
            <a:pPr algn="ctr" defTabSz="914400"/>
            <a:r>
              <a:rPr lang="en-US" altLang="zh-CN" sz="4800" b="1" dirty="0">
                <a:solidFill>
                  <a:schemeClr val="accent6">
                    <a:lumMod val="75000"/>
                  </a:schemeClr>
                </a:solidFill>
                <a:latin typeface="Times New Roman" panose="02020603050405020304" pitchFamily="18" charset="0"/>
                <a:cs typeface="Times New Roman" panose="02020603050405020304" pitchFamily="18" charset="0"/>
              </a:rPr>
              <a:t>RỪNG XÀ NU</a:t>
            </a:r>
            <a:endParaRPr lang="zh-CN" altLang="en-US" sz="4800" dirty="0">
              <a:solidFill>
                <a:schemeClr val="accent6">
                  <a:lumMod val="7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pic>
        <p:nvPicPr>
          <p:cNvPr id="6" name="Picture 5"/>
          <p:cNvPicPr>
            <a:picLocks noChangeAspect="1"/>
          </p:cNvPicPr>
          <p:nvPr/>
        </p:nvPicPr>
        <p:blipFill>
          <a:blip r:embed="rId9" cstate="hqprint">
            <a:extLst>
              <a:ext uri="{BEBA8EAE-BF5A-486C-A8C5-ECC9F3942E4B}">
                <a14:imgProps xmlns:a14="http://schemas.microsoft.com/office/drawing/2010/main">
                  <a14:imgLayer r:embed="rId10">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555780" y="3712748"/>
            <a:ext cx="2450665" cy="3420360"/>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10395937" y="3282806"/>
            <a:ext cx="2497364" cy="3712748"/>
          </a:xfrm>
          <a:prstGeom prst="rect">
            <a:avLst/>
          </a:prstGeom>
        </p:spPr>
      </p:pic>
      <p:pic>
        <p:nvPicPr>
          <p:cNvPr id="18" name="Picture 17"/>
          <p:cNvPicPr>
            <a:picLocks noChangeAspect="1"/>
          </p:cNvPicPr>
          <p:nvPr/>
        </p:nvPicPr>
        <p:blipFill>
          <a:blip r:embed="rId9" cstate="hqprint">
            <a:extLst>
              <a:ext uri="{BEBA8EAE-BF5A-486C-A8C5-ECC9F3942E4B}">
                <a14:imgProps xmlns:a14="http://schemas.microsoft.com/office/drawing/2010/main">
                  <a14:imgLayer r:embed="rId10">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10033705" y="4584496"/>
            <a:ext cx="1550204" cy="2304637"/>
          </a:xfrm>
          <a:prstGeom prst="rect">
            <a:avLst/>
          </a:prstGeom>
        </p:spPr>
      </p:pic>
      <p:pic>
        <p:nvPicPr>
          <p:cNvPr id="19" name="Picture 18"/>
          <p:cNvPicPr>
            <a:picLocks noChangeAspect="1"/>
          </p:cNvPicPr>
          <p:nvPr/>
        </p:nvPicPr>
        <p:blipFill>
          <a:blip r:embed="rId9" cstate="hqprint">
            <a:extLst>
              <a:ext uri="{BEBA8EAE-BF5A-486C-A8C5-ECC9F3942E4B}">
                <a14:imgProps xmlns:a14="http://schemas.microsoft.com/office/drawing/2010/main">
                  <a14:imgLayer r:embed="rId10">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9232863" y="4649338"/>
            <a:ext cx="1520793" cy="2260913"/>
          </a:xfrm>
          <a:prstGeom prst="rect">
            <a:avLst/>
          </a:prstGeom>
        </p:spPr>
      </p:pic>
      <p:pic>
        <p:nvPicPr>
          <p:cNvPr id="20" name="Picture 19"/>
          <p:cNvPicPr>
            <a:picLocks noChangeAspect="1"/>
          </p:cNvPicPr>
          <p:nvPr/>
        </p:nvPicPr>
        <p:blipFill>
          <a:blip r:embed="rId11" cstate="hqprint">
            <a:extLst>
              <a:ext uri="{BEBA8EAE-BF5A-486C-A8C5-ECC9F3942E4B}">
                <a14:imgProps xmlns:a14="http://schemas.microsoft.com/office/drawing/2010/main">
                  <a14:imgLayer r:embed="rId12">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8326927" y="5353333"/>
            <a:ext cx="1238757" cy="1841619"/>
          </a:xfrm>
          <a:prstGeom prst="rect">
            <a:avLst/>
          </a:prstGeom>
        </p:spPr>
      </p:pic>
      <p:pic>
        <p:nvPicPr>
          <p:cNvPr id="22" name="Picture 21"/>
          <p:cNvPicPr>
            <a:picLocks noChangeAspect="1"/>
          </p:cNvPicPr>
          <p:nvPr/>
        </p:nvPicPr>
        <p:blipFill>
          <a:blip r:embed="rId13" cstate="hqprint">
            <a:extLst>
              <a:ext uri="{BEBA8EAE-BF5A-486C-A8C5-ECC9F3942E4B}">
                <a14:imgProps xmlns:a14="http://schemas.microsoft.com/office/drawing/2010/main">
                  <a14:imgLayer r:embed="rId14">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1090797" y="4634627"/>
            <a:ext cx="1397615" cy="1573951"/>
          </a:xfrm>
          <a:prstGeom prst="rect">
            <a:avLst/>
          </a:prstGeom>
        </p:spPr>
      </p:pic>
      <p:pic>
        <p:nvPicPr>
          <p:cNvPr id="24" name="Picture 23"/>
          <p:cNvPicPr>
            <a:picLocks noChangeAspect="1"/>
          </p:cNvPicPr>
          <p:nvPr/>
        </p:nvPicPr>
        <p:blipFill>
          <a:blip r:embed="rId15" cstate="hqprint">
            <a:extLst>
              <a:ext uri="{BEBA8EAE-BF5A-486C-A8C5-ECC9F3942E4B}">
                <a14:imgProps xmlns:a14="http://schemas.microsoft.com/office/drawing/2010/main">
                  <a14:imgLayer r:embed="rId16">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2131892" y="4742628"/>
            <a:ext cx="1011216" cy="1221410"/>
          </a:xfrm>
          <a:prstGeom prst="rect">
            <a:avLst/>
          </a:prstGeom>
        </p:spPr>
      </p:pic>
      <p:pic>
        <p:nvPicPr>
          <p:cNvPr id="25" name="Picture 24"/>
          <p:cNvPicPr>
            <a:picLocks noChangeAspect="1"/>
          </p:cNvPicPr>
          <p:nvPr/>
        </p:nvPicPr>
        <p:blipFill>
          <a:blip r:embed="rId17" cstate="hqprint">
            <a:extLst>
              <a:ext uri="{BEBA8EAE-BF5A-486C-A8C5-ECC9F3942E4B}">
                <a14:imgProps xmlns:a14="http://schemas.microsoft.com/office/drawing/2010/main">
                  <a14:imgLayer r:embed="rId18">
                    <a14:imgEffect>
                      <a14:backgroundRemoval t="0" b="99028" l="1000" r="99333"/>
                    </a14:imgEffect>
                  </a14:imgLayer>
                </a14:imgProps>
              </a:ext>
              <a:ext uri="{28A0092B-C50C-407E-A947-70E740481C1C}">
                <a14:useLocalDpi xmlns:a14="http://schemas.microsoft.com/office/drawing/2010/main" val="0"/>
              </a:ext>
            </a:extLst>
          </a:blip>
          <a:stretch>
            <a:fillRect/>
          </a:stretch>
        </p:blipFill>
        <p:spPr>
          <a:xfrm>
            <a:off x="1631010" y="5263816"/>
            <a:ext cx="1345614" cy="1625317"/>
          </a:xfrm>
          <a:prstGeom prst="rect">
            <a:avLst/>
          </a:prstGeom>
        </p:spPr>
      </p:pic>
      <p:sp>
        <p:nvSpPr>
          <p:cNvPr id="21" name="文本框 113">
            <a:extLst>
              <a:ext uri="{FF2B5EF4-FFF2-40B4-BE49-F238E27FC236}">
                <a16:creationId xmlns:a16="http://schemas.microsoft.com/office/drawing/2014/main" id="{20209AAE-7B10-467B-B114-249EE1FF1EE3}"/>
              </a:ext>
            </a:extLst>
          </p:cNvPr>
          <p:cNvSpPr txBox="1"/>
          <p:nvPr/>
        </p:nvSpPr>
        <p:spPr>
          <a:xfrm>
            <a:off x="2976624" y="2387254"/>
            <a:ext cx="7573762" cy="830997"/>
          </a:xfrm>
          <a:prstGeom prst="rect">
            <a:avLst/>
          </a:prstGeom>
          <a:noFill/>
        </p:spPr>
        <p:txBody>
          <a:bodyPr wrap="square" rtlCol="0">
            <a:spAutoFit/>
          </a:bodyPr>
          <a:lstStyle/>
          <a:p>
            <a:pPr algn="ctr" defTabSz="914400"/>
            <a:r>
              <a:rPr lang="en-US" altLang="zh-CN" sz="4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3600" b="1" dirty="0" smtClean="0">
                <a:solidFill>
                  <a:schemeClr val="accent6">
                    <a:lumMod val="75000"/>
                  </a:schemeClr>
                </a:solidFill>
                <a:latin typeface="Times New Roman" panose="02020603050405020304" pitchFamily="18" charset="0"/>
                <a:cs typeface="Times New Roman" panose="02020603050405020304" pitchFamily="18" charset="0"/>
              </a:rPr>
              <a:t>(</a:t>
            </a:r>
            <a:r>
              <a:rPr lang="en-US" altLang="zh-CN" sz="3600" b="1" dirty="0" err="1" smtClean="0">
                <a:solidFill>
                  <a:schemeClr val="accent6">
                    <a:lumMod val="75000"/>
                  </a:schemeClr>
                </a:solidFill>
                <a:latin typeface="Times New Roman" panose="02020603050405020304" pitchFamily="18" charset="0"/>
                <a:cs typeface="Times New Roman" panose="02020603050405020304" pitchFamily="18" charset="0"/>
              </a:rPr>
              <a:t>Nguyễn</a:t>
            </a:r>
            <a:r>
              <a:rPr lang="en-US" altLang="zh-CN" sz="36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cs typeface="Times New Roman" panose="02020603050405020304" pitchFamily="18" charset="0"/>
              </a:rPr>
              <a:t>Trung</a:t>
            </a:r>
            <a:r>
              <a:rPr lang="en-US" altLang="zh-CN" sz="36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cs typeface="Times New Roman" panose="02020603050405020304" pitchFamily="18" charset="0"/>
              </a:rPr>
              <a:t>Thành</a:t>
            </a:r>
            <a:r>
              <a:rPr lang="en-US" altLang="zh-CN" sz="3600" b="1" dirty="0" smtClean="0">
                <a:solidFill>
                  <a:schemeClr val="accent6">
                    <a:lumMod val="75000"/>
                  </a:schemeClr>
                </a:solidFill>
                <a:latin typeface="Times New Roman" panose="02020603050405020304" pitchFamily="18" charset="0"/>
                <a:cs typeface="Times New Roman" panose="02020603050405020304" pitchFamily="18" charset="0"/>
              </a:rPr>
              <a:t>)</a:t>
            </a:r>
            <a:endParaRPr lang="zh-CN" altLang="en-US" sz="3600" dirty="0">
              <a:solidFill>
                <a:schemeClr val="accent6">
                  <a:lumMod val="7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40311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500" fill="hold"/>
                                        <p:tgtEl>
                                          <p:spTgt spid="138"/>
                                        </p:tgtEl>
                                        <p:attrNameLst>
                                          <p:attrName>ppt_x</p:attrName>
                                        </p:attrNameLst>
                                      </p:cBhvr>
                                      <p:tavLst>
                                        <p:tav tm="0">
                                          <p:val>
                                            <p:strVal val="1+#ppt_w/2"/>
                                          </p:val>
                                        </p:tav>
                                        <p:tav tm="100000">
                                          <p:val>
                                            <p:strVal val="#ppt_x"/>
                                          </p:val>
                                        </p:tav>
                                      </p:tavLst>
                                    </p:anim>
                                    <p:anim calcmode="lin" valueType="num">
                                      <p:cBhvr additive="base">
                                        <p:cTn id="12" dur="500" fill="hold"/>
                                        <p:tgtEl>
                                          <p:spTgt spid="138"/>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nodeType="afterEffect">
                                  <p:stCondLst>
                                    <p:cond delay="0"/>
                                  </p:stCondLst>
                                  <p:childTnLst>
                                    <p:set>
                                      <p:cBhvr>
                                        <p:cTn id="15" dur="1" fill="hold">
                                          <p:stCondLst>
                                            <p:cond delay="0"/>
                                          </p:stCondLst>
                                        </p:cTn>
                                        <p:tgtEl>
                                          <p:spTgt spid="148"/>
                                        </p:tgtEl>
                                        <p:attrNameLst>
                                          <p:attrName>style.visibility</p:attrName>
                                        </p:attrNameLst>
                                      </p:cBhvr>
                                      <p:to>
                                        <p:strVal val="visible"/>
                                      </p:to>
                                    </p:set>
                                    <p:anim calcmode="lin" valueType="num">
                                      <p:cBhvr additive="base">
                                        <p:cTn id="16" dur="750" fill="hold"/>
                                        <p:tgtEl>
                                          <p:spTgt spid="148"/>
                                        </p:tgtEl>
                                        <p:attrNameLst>
                                          <p:attrName>ppt_x</p:attrName>
                                        </p:attrNameLst>
                                      </p:cBhvr>
                                      <p:tavLst>
                                        <p:tav tm="0">
                                          <p:val>
                                            <p:strVal val="0-#ppt_w/2"/>
                                          </p:val>
                                        </p:tav>
                                        <p:tav tm="100000">
                                          <p:val>
                                            <p:strVal val="#ppt_x"/>
                                          </p:val>
                                        </p:tav>
                                      </p:tavLst>
                                    </p:anim>
                                    <p:anim calcmode="lin" valueType="num">
                                      <p:cBhvr additive="base">
                                        <p:cTn id="17" dur="750" fill="hold"/>
                                        <p:tgtEl>
                                          <p:spTgt spid="14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42"/>
                                        </p:tgtEl>
                                        <p:attrNameLst>
                                          <p:attrName>style.visibility</p:attrName>
                                        </p:attrNameLst>
                                      </p:cBhvr>
                                      <p:to>
                                        <p:strVal val="visible"/>
                                      </p:to>
                                    </p:set>
                                    <p:anim calcmode="lin" valueType="num">
                                      <p:cBhvr additive="base">
                                        <p:cTn id="20" dur="750" fill="hold"/>
                                        <p:tgtEl>
                                          <p:spTgt spid="142"/>
                                        </p:tgtEl>
                                        <p:attrNameLst>
                                          <p:attrName>ppt_x</p:attrName>
                                        </p:attrNameLst>
                                      </p:cBhvr>
                                      <p:tavLst>
                                        <p:tav tm="0">
                                          <p:val>
                                            <p:strVal val="1+#ppt_w/2"/>
                                          </p:val>
                                        </p:tav>
                                        <p:tav tm="100000">
                                          <p:val>
                                            <p:strVal val="#ppt_x"/>
                                          </p:val>
                                        </p:tav>
                                      </p:tavLst>
                                    </p:anim>
                                    <p:anim calcmode="lin" valueType="num">
                                      <p:cBhvr additive="base">
                                        <p:cTn id="21" dur="750" fill="hold"/>
                                        <p:tgtEl>
                                          <p:spTgt spid="142"/>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wipe(up)">
                                      <p:cBhvr>
                                        <p:cTn id="25" dur="500"/>
                                        <p:tgtEl>
                                          <p:spTgt spid="140"/>
                                        </p:tgtEl>
                                      </p:cBhvr>
                                    </p:animEffect>
                                  </p:childTnLst>
                                </p:cTn>
                              </p:par>
                              <p:par>
                                <p:cTn id="26" presetID="22" presetClass="entr" presetSubtype="1" fill="hold" nodeType="with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sp>
        <p:nvSpPr>
          <p:cNvPr id="7" name="Rounded Rectangle 6"/>
          <p:cNvSpPr/>
          <p:nvPr/>
        </p:nvSpPr>
        <p:spPr>
          <a:xfrm>
            <a:off x="563581" y="1697258"/>
            <a:ext cx="6577221" cy="41091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1600" b="1" dirty="0">
                <a:solidFill>
                  <a:srgbClr val="000000"/>
                </a:solidFill>
                <a:latin typeface="Times New Roman"/>
                <a:ea typeface="Times New Roman"/>
              </a:rPr>
              <a:t>+ </a:t>
            </a:r>
            <a:r>
              <a:rPr lang="vi-VN" sz="1600" b="1" dirty="0">
                <a:solidFill>
                  <a:srgbClr val="000000"/>
                </a:solidFill>
                <a:latin typeface="Times New Roman"/>
                <a:ea typeface="Times New Roman"/>
              </a:rPr>
              <a:t>Tnú mồ côi cha mẹ từ nhỏ, được dân làng </a:t>
            </a:r>
            <a:r>
              <a:rPr lang="vi-VN" sz="1600" b="1" dirty="0" smtClean="0">
                <a:solidFill>
                  <a:srgbClr val="000000"/>
                </a:solidFill>
                <a:latin typeface="Times New Roman"/>
                <a:ea typeface="Times New Roman"/>
              </a:rPr>
              <a:t>X</a:t>
            </a:r>
            <a:r>
              <a:rPr lang="en-US" sz="1600" b="1" dirty="0" smtClean="0">
                <a:solidFill>
                  <a:srgbClr val="000000"/>
                </a:solidFill>
                <a:latin typeface="Times New Roman"/>
                <a:ea typeface="Times New Roman"/>
              </a:rPr>
              <a:t>ô </a:t>
            </a:r>
            <a:r>
              <a:rPr lang="vi-VN" sz="1600" b="1" dirty="0" smtClean="0">
                <a:solidFill>
                  <a:srgbClr val="000000"/>
                </a:solidFill>
                <a:latin typeface="Times New Roman"/>
                <a:ea typeface="Times New Roman"/>
              </a:rPr>
              <a:t>M</a:t>
            </a:r>
            <a:r>
              <a:rPr lang="en-US" sz="1600" b="1" dirty="0" smtClean="0">
                <a:solidFill>
                  <a:srgbClr val="000000"/>
                </a:solidFill>
                <a:latin typeface="Times New Roman"/>
                <a:ea typeface="Times New Roman"/>
              </a:rPr>
              <a:t>an</a:t>
            </a:r>
            <a:r>
              <a:rPr lang="vi-VN" sz="1600" b="1" dirty="0" smtClean="0">
                <a:solidFill>
                  <a:srgbClr val="000000"/>
                </a:solidFill>
                <a:latin typeface="Times New Roman"/>
                <a:ea typeface="Times New Roman"/>
              </a:rPr>
              <a:t> </a:t>
            </a:r>
            <a:r>
              <a:rPr lang="vi-VN" sz="1600" b="1" dirty="0">
                <a:solidFill>
                  <a:srgbClr val="000000"/>
                </a:solidFill>
                <a:latin typeface="Times New Roman"/>
                <a:ea typeface="Times New Roman"/>
              </a:rPr>
              <a:t>nuôi dưỡng. </a:t>
            </a:r>
            <a:r>
              <a:rPr lang="vi-VN" sz="1600" b="1" dirty="0" smtClean="0">
                <a:solidFill>
                  <a:srgbClr val="000000"/>
                </a:solidFill>
                <a:latin typeface="Times New Roman"/>
                <a:ea typeface="Times New Roman"/>
              </a:rPr>
              <a:t>Tnú </a:t>
            </a:r>
            <a:r>
              <a:rPr lang="vi-VN" sz="1600" b="1" dirty="0">
                <a:solidFill>
                  <a:srgbClr val="000000"/>
                </a:solidFill>
                <a:latin typeface="Times New Roman"/>
                <a:ea typeface="Times New Roman"/>
              </a:rPr>
              <a:t>cùng Mai tham gia tiếp tế nuôi giấu cán bộ trong rừng. </a:t>
            </a:r>
            <a:r>
              <a:rPr lang="vi-VN" sz="1600" b="1" dirty="0" smtClean="0">
                <a:solidFill>
                  <a:srgbClr val="000000"/>
                </a:solidFill>
                <a:latin typeface="Times New Roman"/>
                <a:ea typeface="Times New Roman"/>
              </a:rPr>
              <a:t>Tnú </a:t>
            </a:r>
            <a:r>
              <a:rPr lang="vi-VN" sz="1600" b="1" dirty="0">
                <a:solidFill>
                  <a:srgbClr val="000000"/>
                </a:solidFill>
                <a:latin typeface="Times New Roman"/>
                <a:ea typeface="Times New Roman"/>
              </a:rPr>
              <a:t>còn làm liên lạc cho cán bộ</a:t>
            </a:r>
            <a:r>
              <a:rPr lang="vi-VN" sz="1600" b="1" dirty="0" smtClean="0">
                <a:solidFill>
                  <a:srgbClr val="000000"/>
                </a:solidFill>
                <a:latin typeface="Times New Roman"/>
                <a:ea typeface="Times New Roman"/>
              </a:rPr>
              <a:t>.</a:t>
            </a:r>
            <a:r>
              <a:rPr lang="en-US" sz="1600" b="1" dirty="0" smtClean="0">
                <a:solidFill>
                  <a:srgbClr val="000000"/>
                </a:solidFill>
                <a:latin typeface="Times New Roman"/>
                <a:ea typeface="Times New Roman"/>
              </a:rPr>
              <a:t> </a:t>
            </a:r>
            <a:r>
              <a:rPr lang="vi-VN" sz="1600" b="1" dirty="0" smtClean="0">
                <a:solidFill>
                  <a:srgbClr val="000000"/>
                </a:solidFill>
                <a:latin typeface="Times New Roman"/>
                <a:ea typeface="Times New Roman"/>
              </a:rPr>
              <a:t>Không </a:t>
            </a:r>
            <a:r>
              <a:rPr lang="vi-VN" sz="1600" b="1" dirty="0">
                <a:solidFill>
                  <a:srgbClr val="000000"/>
                </a:solidFill>
                <a:latin typeface="Times New Roman"/>
                <a:ea typeface="Times New Roman"/>
              </a:rPr>
              <a:t>may một lần đang đi liên lạc thì bị giặc bắt và tra tấn dã man. Ba năm sau Tnu vượt ngục về làng. Tnu và Mai thành vợ chồng</a:t>
            </a:r>
          </a:p>
          <a:p>
            <a:pPr algn="just"/>
            <a:r>
              <a:rPr lang="en-US" sz="1600" b="1" dirty="0">
                <a:solidFill>
                  <a:srgbClr val="000000"/>
                </a:solidFill>
                <a:latin typeface="Times New Roman"/>
                <a:ea typeface="Times New Roman"/>
              </a:rPr>
              <a:t>+ </a:t>
            </a:r>
            <a:r>
              <a:rPr lang="vi-VN" sz="1600" b="1" dirty="0">
                <a:solidFill>
                  <a:srgbClr val="000000"/>
                </a:solidFill>
                <a:latin typeface="Times New Roman"/>
                <a:ea typeface="Times New Roman"/>
              </a:rPr>
              <a:t>Biết tin dân làng </a:t>
            </a:r>
            <a:r>
              <a:rPr lang="vi-VN" sz="1600" b="1" dirty="0" smtClean="0">
                <a:solidFill>
                  <a:srgbClr val="000000"/>
                </a:solidFill>
                <a:latin typeface="Times New Roman"/>
                <a:ea typeface="Times New Roman"/>
              </a:rPr>
              <a:t>X</a:t>
            </a:r>
            <a:r>
              <a:rPr lang="en-US" sz="1600" b="1" dirty="0" smtClean="0">
                <a:solidFill>
                  <a:srgbClr val="000000"/>
                </a:solidFill>
                <a:latin typeface="Times New Roman"/>
                <a:ea typeface="Times New Roman"/>
              </a:rPr>
              <a:t>ô </a:t>
            </a:r>
            <a:r>
              <a:rPr lang="vi-VN" sz="1600" b="1" dirty="0" smtClean="0">
                <a:solidFill>
                  <a:srgbClr val="000000"/>
                </a:solidFill>
                <a:latin typeface="Times New Roman"/>
                <a:ea typeface="Times New Roman"/>
              </a:rPr>
              <a:t>M</a:t>
            </a:r>
            <a:r>
              <a:rPr lang="en-US" sz="1600" b="1" dirty="0" smtClean="0">
                <a:solidFill>
                  <a:srgbClr val="000000"/>
                </a:solidFill>
                <a:latin typeface="Times New Roman"/>
                <a:ea typeface="Times New Roman"/>
              </a:rPr>
              <a:t>an</a:t>
            </a:r>
            <a:r>
              <a:rPr lang="vi-VN" sz="1600" b="1" dirty="0" smtClean="0">
                <a:solidFill>
                  <a:srgbClr val="000000"/>
                </a:solidFill>
                <a:latin typeface="Times New Roman"/>
                <a:ea typeface="Times New Roman"/>
              </a:rPr>
              <a:t> </a:t>
            </a:r>
            <a:r>
              <a:rPr lang="vi-VN" sz="1600" b="1" dirty="0">
                <a:solidFill>
                  <a:srgbClr val="000000"/>
                </a:solidFill>
                <a:latin typeface="Times New Roman"/>
                <a:ea typeface="Times New Roman"/>
              </a:rPr>
              <a:t>mài giáo chuẩn bị chiến </a:t>
            </a:r>
            <a:r>
              <a:rPr lang="vi-VN" sz="1600" b="1" dirty="0" smtClean="0">
                <a:solidFill>
                  <a:srgbClr val="000000"/>
                </a:solidFill>
                <a:latin typeface="Times New Roman"/>
                <a:ea typeface="Times New Roman"/>
              </a:rPr>
              <a:t>đ</a:t>
            </a:r>
            <a:r>
              <a:rPr lang="en-US" sz="1600" b="1" dirty="0" smtClean="0">
                <a:solidFill>
                  <a:srgbClr val="000000"/>
                </a:solidFill>
                <a:latin typeface="Times New Roman"/>
                <a:ea typeface="Times New Roman"/>
              </a:rPr>
              <a:t>ấ</a:t>
            </a:r>
            <a:r>
              <a:rPr lang="vi-VN" sz="1600" b="1" dirty="0" smtClean="0">
                <a:solidFill>
                  <a:srgbClr val="000000"/>
                </a:solidFill>
                <a:latin typeface="Times New Roman"/>
                <a:ea typeface="Times New Roman"/>
              </a:rPr>
              <a:t>u </a:t>
            </a:r>
            <a:r>
              <a:rPr lang="vi-VN" sz="1600" b="1" dirty="0">
                <a:solidFill>
                  <a:srgbClr val="000000"/>
                </a:solidFill>
                <a:latin typeface="Times New Roman"/>
                <a:ea typeface="Times New Roman"/>
              </a:rPr>
              <a:t>nên </a:t>
            </a:r>
            <a:r>
              <a:rPr lang="vi-VN" sz="1600" b="1" dirty="0" smtClean="0">
                <a:solidFill>
                  <a:srgbClr val="000000"/>
                </a:solidFill>
                <a:latin typeface="Times New Roman"/>
                <a:ea typeface="Times New Roman"/>
              </a:rPr>
              <a:t>b</a:t>
            </a:r>
            <a:r>
              <a:rPr lang="en-US" sz="1600" b="1" dirty="0">
                <a:solidFill>
                  <a:srgbClr val="000000"/>
                </a:solidFill>
                <a:latin typeface="Times New Roman"/>
                <a:ea typeface="Times New Roman"/>
              </a:rPr>
              <a:t>ọ</a:t>
            </a:r>
            <a:r>
              <a:rPr lang="vi-VN" sz="1600" b="1" dirty="0" smtClean="0">
                <a:solidFill>
                  <a:srgbClr val="000000"/>
                </a:solidFill>
                <a:latin typeface="Times New Roman"/>
                <a:ea typeface="Times New Roman"/>
              </a:rPr>
              <a:t>n </a:t>
            </a:r>
            <a:r>
              <a:rPr lang="vi-VN" sz="1600" b="1" dirty="0">
                <a:solidFill>
                  <a:srgbClr val="000000"/>
                </a:solidFill>
                <a:latin typeface="Times New Roman"/>
                <a:ea typeface="Times New Roman"/>
              </a:rPr>
              <a:t>giặc kéo đến. Chúng </a:t>
            </a:r>
            <a:r>
              <a:rPr lang="vi-VN" sz="1600" b="1" dirty="0" smtClean="0">
                <a:solidFill>
                  <a:srgbClr val="000000"/>
                </a:solidFill>
                <a:latin typeface="Times New Roman"/>
                <a:ea typeface="Times New Roman"/>
              </a:rPr>
              <a:t>l</a:t>
            </a:r>
            <a:r>
              <a:rPr lang="en-US" sz="1600" b="1" dirty="0">
                <a:solidFill>
                  <a:srgbClr val="000000"/>
                </a:solidFill>
                <a:latin typeface="Times New Roman"/>
                <a:ea typeface="Times New Roman"/>
              </a:rPr>
              <a:t>ù</a:t>
            </a:r>
            <a:r>
              <a:rPr lang="vi-VN" sz="1600" b="1" dirty="0" smtClean="0">
                <a:solidFill>
                  <a:srgbClr val="000000"/>
                </a:solidFill>
                <a:latin typeface="Times New Roman"/>
                <a:ea typeface="Times New Roman"/>
              </a:rPr>
              <a:t>ng </a:t>
            </a:r>
            <a:r>
              <a:rPr lang="vi-VN" sz="1600" b="1" dirty="0">
                <a:solidFill>
                  <a:srgbClr val="000000"/>
                </a:solidFill>
                <a:latin typeface="Times New Roman"/>
                <a:ea typeface="Times New Roman"/>
              </a:rPr>
              <a:t>bắt </a:t>
            </a:r>
            <a:r>
              <a:rPr lang="vi-VN" sz="1600" b="1" dirty="0" smtClean="0">
                <a:solidFill>
                  <a:srgbClr val="000000"/>
                </a:solidFill>
                <a:latin typeface="Times New Roman"/>
                <a:ea typeface="Times New Roman"/>
              </a:rPr>
              <a:t>Tnú </a:t>
            </a:r>
            <a:r>
              <a:rPr lang="vi-VN" sz="1600" b="1" dirty="0">
                <a:solidFill>
                  <a:srgbClr val="000000"/>
                </a:solidFill>
                <a:latin typeface="Times New Roman"/>
                <a:ea typeface="Times New Roman"/>
              </a:rPr>
              <a:t>không được đã mang vợ con anh ra giữa sân nhà ưng tra tấn bằng gậy sắt cho đến chết. </a:t>
            </a:r>
            <a:r>
              <a:rPr lang="vi-VN" sz="1600" b="1" dirty="0" smtClean="0">
                <a:solidFill>
                  <a:srgbClr val="000000"/>
                </a:solidFill>
                <a:latin typeface="Times New Roman"/>
                <a:ea typeface="Times New Roman"/>
              </a:rPr>
              <a:t>Tnú </a:t>
            </a:r>
            <a:r>
              <a:rPr lang="vi-VN" sz="1600" b="1" dirty="0">
                <a:solidFill>
                  <a:srgbClr val="000000"/>
                </a:solidFill>
                <a:latin typeface="Times New Roman"/>
                <a:ea typeface="Times New Roman"/>
              </a:rPr>
              <a:t>nấp gần đó đã lao ra cứu mẹ con Mai nhưng không được. Anh bị giặc bắt và bị thiêu đốt 10 đầu ngón tay bằng chất nhựa </a:t>
            </a:r>
            <a:r>
              <a:rPr lang="vi-VN" sz="1600" b="1" dirty="0" smtClean="0">
                <a:solidFill>
                  <a:srgbClr val="000000"/>
                </a:solidFill>
                <a:latin typeface="Times New Roman"/>
                <a:ea typeface="Times New Roman"/>
              </a:rPr>
              <a:t>xà </a:t>
            </a:r>
            <a:r>
              <a:rPr lang="vi-VN" sz="1600" b="1" dirty="0">
                <a:solidFill>
                  <a:srgbClr val="000000"/>
                </a:solidFill>
                <a:latin typeface="Times New Roman"/>
                <a:ea typeface="Times New Roman"/>
              </a:rPr>
              <a:t>nu. Cụ Mết cùng dân làng nổi dậy giết chết bọn giặc và cứu được </a:t>
            </a:r>
            <a:r>
              <a:rPr lang="vi-VN" sz="1600" b="1" dirty="0" smtClean="0">
                <a:solidFill>
                  <a:srgbClr val="000000"/>
                </a:solidFill>
                <a:latin typeface="Times New Roman"/>
                <a:ea typeface="Times New Roman"/>
              </a:rPr>
              <a:t>Tn</a:t>
            </a:r>
            <a:r>
              <a:rPr lang="en-US" sz="1600" b="1" dirty="0">
                <a:solidFill>
                  <a:srgbClr val="000000"/>
                </a:solidFill>
                <a:latin typeface="Times New Roman"/>
                <a:ea typeface="Times New Roman"/>
              </a:rPr>
              <a:t>ú</a:t>
            </a:r>
            <a:r>
              <a:rPr lang="vi-VN" sz="1600" b="1" dirty="0" smtClean="0">
                <a:solidFill>
                  <a:srgbClr val="000000"/>
                </a:solidFill>
                <a:latin typeface="Times New Roman"/>
                <a:ea typeface="Times New Roman"/>
              </a:rPr>
              <a:t>. Tnú </a:t>
            </a:r>
            <a:r>
              <a:rPr lang="vi-VN" sz="1600" b="1" dirty="0">
                <a:solidFill>
                  <a:srgbClr val="000000"/>
                </a:solidFill>
                <a:latin typeface="Times New Roman"/>
                <a:ea typeface="Times New Roman"/>
              </a:rPr>
              <a:t>tham gia cách mạng và lập được chiến công</a:t>
            </a:r>
          </a:p>
          <a:p>
            <a:pPr algn="just"/>
            <a:r>
              <a:rPr lang="vi-VN" sz="1600" b="1" dirty="0">
                <a:solidFill>
                  <a:srgbClr val="000000"/>
                </a:solidFill>
                <a:latin typeface="Times New Roman"/>
                <a:ea typeface="Times New Roman"/>
              </a:rPr>
              <a:t>+ Sau khi về thăm buôn làng một đêm </a:t>
            </a:r>
            <a:r>
              <a:rPr lang="vi-VN" sz="1600" b="1" dirty="0" smtClean="0">
                <a:solidFill>
                  <a:srgbClr val="000000"/>
                </a:solidFill>
                <a:latin typeface="Times New Roman"/>
                <a:ea typeface="Times New Roman"/>
              </a:rPr>
              <a:t>Tnú </a:t>
            </a:r>
            <a:r>
              <a:rPr lang="vi-VN" sz="1600" b="1" dirty="0">
                <a:solidFill>
                  <a:srgbClr val="000000"/>
                </a:solidFill>
                <a:latin typeface="Times New Roman"/>
                <a:ea typeface="Times New Roman"/>
              </a:rPr>
              <a:t>lại ra đi. Anh đứng ở rừng xà nu gần con nước lớn ngắm nhìn ra xa thấy những cánh rừng xà nu nối nhau chạy đến chân trời.</a:t>
            </a: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1938351" cy="707886"/>
          </a:xfrm>
          <a:prstGeom prst="rect">
            <a:avLst/>
          </a:prstGeom>
        </p:spPr>
        <p:txBody>
          <a:bodyPr wrap="none">
            <a:spAutoFit/>
          </a:bodyPr>
          <a:lstStyle/>
          <a:p>
            <a:r>
              <a:rPr lang="en-US" sz="4000" b="1" dirty="0" err="1">
                <a:solidFill>
                  <a:srgbClr val="000000"/>
                </a:solidFill>
                <a:latin typeface="Times New Roman"/>
                <a:ea typeface="Times New Roman"/>
              </a:rPr>
              <a:t>Tóm</a:t>
            </a:r>
            <a:r>
              <a:rPr lang="en-US" sz="4000" b="1" dirty="0">
                <a:solidFill>
                  <a:srgbClr val="000000"/>
                </a:solidFill>
                <a:latin typeface="Times New Roman"/>
                <a:ea typeface="Times New Roman"/>
              </a:rPr>
              <a:t> </a:t>
            </a:r>
            <a:r>
              <a:rPr lang="en-US" sz="4000" b="1" dirty="0" err="1">
                <a:solidFill>
                  <a:srgbClr val="000000"/>
                </a:solidFill>
                <a:latin typeface="Times New Roman"/>
                <a:ea typeface="Times New Roman"/>
              </a:rPr>
              <a:t>tắt</a:t>
            </a:r>
            <a:endParaRPr lang="en-US" sz="4000" dirty="0"/>
          </a:p>
        </p:txBody>
      </p:sp>
    </p:spTree>
    <p:extLst>
      <p:ext uri="{BB962C8B-B14F-4D97-AF65-F5344CB8AC3E}">
        <p14:creationId xmlns:p14="http://schemas.microsoft.com/office/powerpoint/2010/main" val="183187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9"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926144" y="1083456"/>
            <a:ext cx="10339712" cy="115834"/>
          </a:xfrm>
          <a:prstGeom prst="rect">
            <a:avLst/>
          </a:prstGeom>
        </p:spPr>
      </p:pic>
      <p:pic>
        <p:nvPicPr>
          <p:cNvPr id="10"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722352" y="297309"/>
            <a:ext cx="676715" cy="707197"/>
          </a:xfrm>
          <a:prstGeom prst="rect">
            <a:avLst/>
          </a:prstGeom>
        </p:spPr>
      </p:pic>
      <p:sp>
        <p:nvSpPr>
          <p:cNvPr id="11"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sp>
        <p:nvSpPr>
          <p:cNvPr id="12" name="Rounded Rectangle 11"/>
          <p:cNvSpPr/>
          <p:nvPr/>
        </p:nvSpPr>
        <p:spPr>
          <a:xfrm>
            <a:off x="632178" y="1719743"/>
            <a:ext cx="7405512" cy="479394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dirty="0">
                <a:solidFill>
                  <a:srgbClr val="000000"/>
                </a:solidFill>
                <a:latin typeface="Times New Roman"/>
                <a:ea typeface="Times New Roman"/>
              </a:rPr>
              <a:t>- P</a:t>
            </a:r>
            <a:r>
              <a:rPr lang="en-US" sz="2800" dirty="0" err="1">
                <a:solidFill>
                  <a:srgbClr val="000000"/>
                </a:solidFill>
                <a:latin typeface="Times New Roman"/>
                <a:ea typeface="Times New Roman"/>
              </a:rPr>
              <a:t>hần</a:t>
            </a:r>
            <a:r>
              <a:rPr lang="en-US" sz="2800" dirty="0">
                <a:solidFill>
                  <a:srgbClr val="000000"/>
                </a:solidFill>
                <a:latin typeface="Times New Roman"/>
                <a:ea typeface="Times New Roman"/>
              </a:rPr>
              <a:t> </a:t>
            </a:r>
            <a:r>
              <a:rPr lang="vi-VN" sz="2800" dirty="0">
                <a:solidFill>
                  <a:srgbClr val="000000"/>
                </a:solidFill>
                <a:latin typeface="Times New Roman"/>
                <a:ea typeface="Times New Roman"/>
              </a:rPr>
              <a:t>1: đặc tả cây xà nu</a:t>
            </a:r>
          </a:p>
          <a:p>
            <a:pPr algn="just"/>
            <a:r>
              <a:rPr lang="vi-VN" sz="2800" dirty="0">
                <a:solidFill>
                  <a:srgbClr val="000000"/>
                </a:solidFill>
                <a:latin typeface="Times New Roman"/>
                <a:ea typeface="Times New Roman"/>
              </a:rPr>
              <a:t>- P</a:t>
            </a:r>
            <a:r>
              <a:rPr lang="en-US" sz="2800" dirty="0" err="1">
                <a:solidFill>
                  <a:srgbClr val="000000"/>
                </a:solidFill>
                <a:latin typeface="Times New Roman"/>
                <a:ea typeface="Times New Roman"/>
              </a:rPr>
              <a:t>hần</a:t>
            </a:r>
            <a:r>
              <a:rPr lang="en-US" sz="2800" dirty="0">
                <a:solidFill>
                  <a:srgbClr val="000000"/>
                </a:solidFill>
                <a:latin typeface="Times New Roman"/>
                <a:ea typeface="Times New Roman"/>
              </a:rPr>
              <a:t> </a:t>
            </a:r>
            <a:r>
              <a:rPr lang="vi-VN" sz="2800" dirty="0">
                <a:solidFill>
                  <a:srgbClr val="000000"/>
                </a:solidFill>
                <a:latin typeface="Times New Roman"/>
                <a:ea typeface="Times New Roman"/>
              </a:rPr>
              <a:t>2: Sau 3 năm đi lực lượng  Tnu về thăm buôn làng. Bé Heng dẫn anh vào buôn. Cụ Mết và dân làng đón anh</a:t>
            </a:r>
          </a:p>
          <a:p>
            <a:pPr algn="just"/>
            <a:r>
              <a:rPr lang="vi-VN" sz="2800" dirty="0">
                <a:solidFill>
                  <a:srgbClr val="000000"/>
                </a:solidFill>
                <a:latin typeface="Times New Roman"/>
                <a:ea typeface="Times New Roman"/>
              </a:rPr>
              <a:t>- P</a:t>
            </a:r>
            <a:r>
              <a:rPr lang="en-US" sz="2800" dirty="0" err="1">
                <a:solidFill>
                  <a:srgbClr val="000000"/>
                </a:solidFill>
                <a:latin typeface="Times New Roman"/>
                <a:ea typeface="Times New Roman"/>
              </a:rPr>
              <a:t>hần</a:t>
            </a:r>
            <a:r>
              <a:rPr lang="en-US" sz="2800" dirty="0">
                <a:solidFill>
                  <a:srgbClr val="000000"/>
                </a:solidFill>
                <a:latin typeface="Times New Roman"/>
                <a:ea typeface="Times New Roman"/>
              </a:rPr>
              <a:t> </a:t>
            </a:r>
            <a:r>
              <a:rPr lang="vi-VN" sz="2800" dirty="0">
                <a:solidFill>
                  <a:srgbClr val="000000"/>
                </a:solidFill>
                <a:latin typeface="Times New Roman"/>
                <a:ea typeface="Times New Roman"/>
              </a:rPr>
              <a:t>3: Buổi tối ở nhà cụ Mết</a:t>
            </a:r>
          </a:p>
          <a:p>
            <a:pPr algn="just"/>
            <a:r>
              <a:rPr lang="vi-VN" sz="2800" dirty="0">
                <a:solidFill>
                  <a:srgbClr val="000000"/>
                </a:solidFill>
                <a:latin typeface="Times New Roman"/>
                <a:ea typeface="Times New Roman"/>
              </a:rPr>
              <a:t>- P</a:t>
            </a:r>
            <a:r>
              <a:rPr lang="en-US" sz="2800" dirty="0" err="1">
                <a:solidFill>
                  <a:srgbClr val="000000"/>
                </a:solidFill>
                <a:latin typeface="Times New Roman"/>
                <a:ea typeface="Times New Roman"/>
              </a:rPr>
              <a:t>hần</a:t>
            </a:r>
            <a:r>
              <a:rPr lang="en-US" sz="2800" dirty="0">
                <a:solidFill>
                  <a:srgbClr val="000000"/>
                </a:solidFill>
                <a:latin typeface="Times New Roman"/>
                <a:ea typeface="Times New Roman"/>
              </a:rPr>
              <a:t> </a:t>
            </a:r>
            <a:r>
              <a:rPr lang="vi-VN" sz="2800" dirty="0">
                <a:solidFill>
                  <a:srgbClr val="000000"/>
                </a:solidFill>
                <a:latin typeface="Times New Roman"/>
                <a:ea typeface="Times New Roman"/>
              </a:rPr>
              <a:t>4: Câu chuyện về cuộc đời của T nú</a:t>
            </a:r>
          </a:p>
          <a:p>
            <a:pPr algn="just"/>
            <a:r>
              <a:rPr lang="vi-VN" sz="2800" dirty="0">
                <a:solidFill>
                  <a:srgbClr val="000000"/>
                </a:solidFill>
                <a:latin typeface="Times New Roman"/>
                <a:ea typeface="Times New Roman"/>
              </a:rPr>
              <a:t>- P</a:t>
            </a:r>
            <a:r>
              <a:rPr lang="en-US" sz="2800" dirty="0" err="1">
                <a:solidFill>
                  <a:srgbClr val="000000"/>
                </a:solidFill>
                <a:latin typeface="Times New Roman"/>
                <a:ea typeface="Times New Roman"/>
              </a:rPr>
              <a:t>hần</a:t>
            </a:r>
            <a:r>
              <a:rPr lang="en-US" sz="2800" dirty="0">
                <a:solidFill>
                  <a:srgbClr val="000000"/>
                </a:solidFill>
                <a:latin typeface="Times New Roman"/>
                <a:ea typeface="Times New Roman"/>
              </a:rPr>
              <a:t> </a:t>
            </a:r>
            <a:r>
              <a:rPr lang="vi-VN" sz="2800" dirty="0">
                <a:solidFill>
                  <a:srgbClr val="000000"/>
                </a:solidFill>
                <a:latin typeface="Times New Roman"/>
                <a:ea typeface="Times New Roman"/>
              </a:rPr>
              <a:t>5: Sáng hôm sau t nú lại ra đi. Cụ Mết và Dít tiễn anh đến rừng xà nu cạnh con nước lớn</a:t>
            </a:r>
          </a:p>
          <a:p>
            <a:pPr algn="just"/>
            <a:endParaRPr lang="vi-VN" sz="2000" dirty="0">
              <a:solidFill>
                <a:srgbClr val="000000"/>
              </a:solidFill>
              <a:latin typeface="Times New Roman"/>
              <a:ea typeface="Times New Roman"/>
            </a:endParaRPr>
          </a:p>
          <a:p>
            <a:pPr algn="just"/>
            <a:endParaRPr lang="vi-VN" sz="2000" dirty="0" err="1">
              <a:solidFill>
                <a:srgbClr val="000000"/>
              </a:solidFill>
              <a:latin typeface="Times New Roman"/>
              <a:ea typeface="Times New Roman"/>
            </a:endParaRPr>
          </a:p>
        </p:txBody>
      </p:sp>
      <p:pic>
        <p:nvPicPr>
          <p:cNvPr id="13" name="Picture 12"/>
          <p:cNvPicPr>
            <a:picLocks noChangeAspect="1"/>
          </p:cNvPicPr>
          <p:nvPr/>
        </p:nvPicPr>
        <p:blipFill>
          <a:blip r:embed="rId8"/>
          <a:stretch>
            <a:fillRect/>
          </a:stretch>
        </p:blipFill>
        <p:spPr>
          <a:xfrm>
            <a:off x="7650244" y="1199290"/>
            <a:ext cx="4304149" cy="47187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a:extLst>
              <a:ext uri="{FF2B5EF4-FFF2-40B4-BE49-F238E27FC236}">
                <a16:creationId xmlns:a16="http://schemas.microsoft.com/office/drawing/2014/main" id="{2B2A7FB0-8EB4-4892-93A2-A1A2ECB5013F}"/>
              </a:ext>
            </a:extLst>
          </p:cNvPr>
          <p:cNvSpPr/>
          <p:nvPr/>
        </p:nvSpPr>
        <p:spPr>
          <a:xfrm>
            <a:off x="1872908" y="618153"/>
            <a:ext cx="2808782" cy="523220"/>
          </a:xfrm>
          <a:prstGeom prst="rect">
            <a:avLst/>
          </a:prstGeom>
        </p:spPr>
        <p:txBody>
          <a:bodyPr wrap="none">
            <a:spAutoFit/>
          </a:bodyPr>
          <a:lstStyle/>
          <a:p>
            <a:pPr lvl="0" algn="just"/>
            <a:r>
              <a:rPr lang="vi-VN" sz="2800" b="1" dirty="0">
                <a:solidFill>
                  <a:srgbClr val="000000"/>
                </a:solidFill>
                <a:latin typeface="Times New Roman"/>
                <a:ea typeface="Times New Roman"/>
              </a:rPr>
              <a:t>c.</a:t>
            </a:r>
            <a:r>
              <a:rPr lang="en-US" sz="2800" b="1" dirty="0">
                <a:solidFill>
                  <a:srgbClr val="000000"/>
                </a:solidFill>
                <a:latin typeface="Times New Roman"/>
                <a:ea typeface="Times New Roman"/>
              </a:rPr>
              <a:t> </a:t>
            </a:r>
            <a:r>
              <a:rPr lang="vi-VN" sz="2800" b="1" dirty="0">
                <a:solidFill>
                  <a:srgbClr val="000000"/>
                </a:solidFill>
                <a:latin typeface="Times New Roman"/>
                <a:ea typeface="Times New Roman"/>
              </a:rPr>
              <a:t>Bố cục: 5 phần</a:t>
            </a:r>
          </a:p>
        </p:txBody>
      </p:sp>
    </p:spTree>
    <p:extLst>
      <p:ext uri="{BB962C8B-B14F-4D97-AF65-F5344CB8AC3E}">
        <p14:creationId xmlns:p14="http://schemas.microsoft.com/office/powerpoint/2010/main" val="30261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5">
            <a:extLst>
              <a:ext uri="{FF2B5EF4-FFF2-40B4-BE49-F238E27FC236}">
                <a16:creationId xmlns:a16="http://schemas.microsoft.com/office/drawing/2014/main" id="{1DA889A7-19E1-4EBE-8977-91B6557A0ADC}"/>
              </a:ext>
            </a:extLst>
          </p:cNvPr>
          <p:cNvPicPr>
            <a:picLocks noChangeAspect="1"/>
          </p:cNvPicPr>
          <p:nvPr/>
        </p:nvPicPr>
        <p:blipFill>
          <a:blip r:embed="rId5"/>
          <a:stretch>
            <a:fillRect/>
          </a:stretch>
        </p:blipFill>
        <p:spPr>
          <a:xfrm>
            <a:off x="3937749" y="908769"/>
            <a:ext cx="4747412" cy="4558065"/>
          </a:xfrm>
          <a:prstGeom prst="rect">
            <a:avLst/>
          </a:prstGeom>
        </p:spPr>
      </p:pic>
      <p:pic>
        <p:nvPicPr>
          <p:cNvPr id="4" name="图片 16">
            <a:extLst>
              <a:ext uri="{FF2B5EF4-FFF2-40B4-BE49-F238E27FC236}">
                <a16:creationId xmlns:a16="http://schemas.microsoft.com/office/drawing/2014/main" id="{3F663E3B-22D8-434C-803B-8E5FD2588FFD}"/>
              </a:ext>
            </a:extLst>
          </p:cNvPr>
          <p:cNvPicPr>
            <a:picLocks noChangeAspect="1"/>
          </p:cNvPicPr>
          <p:nvPr/>
        </p:nvPicPr>
        <p:blipFill>
          <a:blip r:embed="rId6"/>
          <a:stretch>
            <a:fillRect/>
          </a:stretch>
        </p:blipFill>
        <p:spPr>
          <a:xfrm>
            <a:off x="3793895" y="655034"/>
            <a:ext cx="676715" cy="707197"/>
          </a:xfrm>
          <a:prstGeom prst="rect">
            <a:avLst/>
          </a:prstGeom>
        </p:spPr>
      </p:pic>
      <p:pic>
        <p:nvPicPr>
          <p:cNvPr id="6" name="图片 17">
            <a:extLst>
              <a:ext uri="{FF2B5EF4-FFF2-40B4-BE49-F238E27FC236}">
                <a16:creationId xmlns:a16="http://schemas.microsoft.com/office/drawing/2014/main" id="{D4811393-123B-4E5E-ABA6-6E41F21BDAC5}"/>
              </a:ext>
            </a:extLst>
          </p:cNvPr>
          <p:cNvPicPr>
            <a:picLocks noChangeAspect="1"/>
          </p:cNvPicPr>
          <p:nvPr/>
        </p:nvPicPr>
        <p:blipFill>
          <a:blip r:embed="rId7"/>
          <a:stretch>
            <a:fillRect/>
          </a:stretch>
        </p:blipFill>
        <p:spPr>
          <a:xfrm>
            <a:off x="3646329" y="1497556"/>
            <a:ext cx="1286367" cy="1280271"/>
          </a:xfrm>
          <a:prstGeom prst="rect">
            <a:avLst/>
          </a:prstGeom>
        </p:spPr>
      </p:pic>
      <p:pic>
        <p:nvPicPr>
          <p:cNvPr id="7" name="图片 18">
            <a:extLst>
              <a:ext uri="{FF2B5EF4-FFF2-40B4-BE49-F238E27FC236}">
                <a16:creationId xmlns:a16="http://schemas.microsoft.com/office/drawing/2014/main" id="{AAF06224-66D5-4EDF-B567-735310A4C1C0}"/>
              </a:ext>
            </a:extLst>
          </p:cNvPr>
          <p:cNvPicPr>
            <a:picLocks noChangeAspect="1"/>
          </p:cNvPicPr>
          <p:nvPr/>
        </p:nvPicPr>
        <p:blipFill>
          <a:blip r:embed="rId8"/>
          <a:stretch>
            <a:fillRect/>
          </a:stretch>
        </p:blipFill>
        <p:spPr>
          <a:xfrm>
            <a:off x="9431031" y="2078823"/>
            <a:ext cx="2523963" cy="2505673"/>
          </a:xfrm>
          <a:prstGeom prst="rect">
            <a:avLst/>
          </a:prstGeom>
        </p:spPr>
      </p:pic>
      <p:pic>
        <p:nvPicPr>
          <p:cNvPr id="8" name="图片 19">
            <a:extLst>
              <a:ext uri="{FF2B5EF4-FFF2-40B4-BE49-F238E27FC236}">
                <a16:creationId xmlns:a16="http://schemas.microsoft.com/office/drawing/2014/main" id="{F8185D55-0902-4A6D-B63F-DA65073A47BF}"/>
              </a:ext>
            </a:extLst>
          </p:cNvPr>
          <p:cNvPicPr>
            <a:picLocks noChangeAspect="1"/>
          </p:cNvPicPr>
          <p:nvPr/>
        </p:nvPicPr>
        <p:blipFill>
          <a:blip r:embed="rId9"/>
          <a:stretch>
            <a:fillRect/>
          </a:stretch>
        </p:blipFill>
        <p:spPr>
          <a:xfrm>
            <a:off x="9449050" y="1871700"/>
            <a:ext cx="871804" cy="865707"/>
          </a:xfrm>
          <a:prstGeom prst="rect">
            <a:avLst/>
          </a:prstGeom>
        </p:spPr>
      </p:pic>
      <p:pic>
        <p:nvPicPr>
          <p:cNvPr id="9"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0"/>
          <a:srcRect r="59575"/>
          <a:stretch/>
        </p:blipFill>
        <p:spPr>
          <a:xfrm>
            <a:off x="9840686" y="700328"/>
            <a:ext cx="1581397" cy="567580"/>
          </a:xfrm>
          <a:prstGeom prst="rect">
            <a:avLst/>
          </a:prstGeom>
        </p:spPr>
      </p:pic>
      <p:pic>
        <p:nvPicPr>
          <p:cNvPr id="10"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0"/>
          <a:srcRect l="79894" t="-7176" r="-2213" b="34190"/>
          <a:stretch/>
        </p:blipFill>
        <p:spPr>
          <a:xfrm>
            <a:off x="1688602" y="733680"/>
            <a:ext cx="1125990" cy="534227"/>
          </a:xfrm>
          <a:prstGeom prst="rect">
            <a:avLst/>
          </a:prstGeom>
        </p:spPr>
      </p:pic>
      <p:sp>
        <p:nvSpPr>
          <p:cNvPr id="11" name="文本框 23">
            <a:extLst>
              <a:ext uri="{FF2B5EF4-FFF2-40B4-BE49-F238E27FC236}">
                <a16:creationId xmlns:a16="http://schemas.microsoft.com/office/drawing/2014/main" id="{9C98C2EB-5E4C-43D5-BB7A-01F13E6E62D8}"/>
              </a:ext>
            </a:extLst>
          </p:cNvPr>
          <p:cNvSpPr txBox="1"/>
          <p:nvPr/>
        </p:nvSpPr>
        <p:spPr>
          <a:xfrm>
            <a:off x="4523842" y="1952577"/>
            <a:ext cx="35752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II. </a:t>
            </a:r>
            <a:r>
              <a:rPr kumimoji="0" lang="en-US" altLang="zh-CN" sz="4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Đọc</a:t>
            </a:r>
            <a:r>
              <a:rPr kumimoji="0" lang="en-US" altLang="zh-CN"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 </a:t>
            </a:r>
            <a:r>
              <a:rPr kumimoji="0" lang="en-US" altLang="zh-CN" sz="4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hiểu</a:t>
            </a:r>
            <a:r>
              <a:rPr kumimoji="0" lang="en-US" altLang="zh-CN"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 </a:t>
            </a:r>
            <a:r>
              <a:rPr kumimoji="0" lang="en-US" altLang="zh-CN" sz="4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văn</a:t>
            </a:r>
            <a:r>
              <a:rPr kumimoji="0" lang="en-US" altLang="zh-CN"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 </a:t>
            </a:r>
            <a:r>
              <a:rPr kumimoji="0" lang="en-US" altLang="zh-CN" sz="4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bản</a:t>
            </a:r>
            <a:endParaRPr kumimoji="0" lang="zh-CN" altLang="en-US"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43142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926144" y="1083456"/>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722352"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pic>
        <p:nvPicPr>
          <p:cNvPr id="7" name="Picture 6"/>
          <p:cNvPicPr>
            <a:picLocks noChangeAspect="1"/>
          </p:cNvPicPr>
          <p:nvPr/>
        </p:nvPicPr>
        <p:blipFill>
          <a:blip r:embed="rId8"/>
          <a:stretch>
            <a:fillRect/>
          </a:stretch>
        </p:blipFill>
        <p:spPr>
          <a:xfrm>
            <a:off x="8627956" y="1401563"/>
            <a:ext cx="3564044" cy="29372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479004" y="424008"/>
            <a:ext cx="6096000" cy="584775"/>
          </a:xfrm>
          <a:prstGeom prst="rect">
            <a:avLst/>
          </a:prstGeom>
        </p:spPr>
        <p:txBody>
          <a:bodyPr>
            <a:spAutoFit/>
          </a:bodyPr>
          <a:lstStyle/>
          <a:p>
            <a:r>
              <a:rPr lang="vi-VN" sz="3200" b="1" dirty="0">
                <a:latin typeface="+mj-lt"/>
              </a:rPr>
              <a:t>1. Ý nghĩa nhan đề</a:t>
            </a:r>
          </a:p>
        </p:txBody>
      </p:sp>
      <p:pic>
        <p:nvPicPr>
          <p:cNvPr id="11" name="Picture 10"/>
          <p:cNvPicPr>
            <a:picLocks noChangeAspect="1"/>
          </p:cNvPicPr>
          <p:nvPr/>
        </p:nvPicPr>
        <p:blipFill>
          <a:blip r:embed="rId9"/>
          <a:stretch>
            <a:fillRect/>
          </a:stretch>
        </p:blipFill>
        <p:spPr>
          <a:xfrm>
            <a:off x="1879658" y="4499054"/>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图片 4">
            <a:extLst>
              <a:ext uri="{FF2B5EF4-FFF2-40B4-BE49-F238E27FC236}">
                <a16:creationId xmlns:a16="http://schemas.microsoft.com/office/drawing/2014/main" id="{498CA998-D5C1-4E99-B089-988D42545F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352" y="1485204"/>
            <a:ext cx="2885121" cy="1973672"/>
          </a:xfrm>
          <a:prstGeom prst="rect">
            <a:avLst/>
          </a:prstGeom>
        </p:spPr>
      </p:pic>
      <p:sp>
        <p:nvSpPr>
          <p:cNvPr id="13" name="文本框 9">
            <a:extLst>
              <a:ext uri="{FF2B5EF4-FFF2-40B4-BE49-F238E27FC236}">
                <a16:creationId xmlns:a16="http://schemas.microsoft.com/office/drawing/2014/main" id="{590B6B22-CF39-4C2B-A2F8-2E75800773CD}"/>
              </a:ext>
            </a:extLst>
          </p:cNvPr>
          <p:cNvSpPr txBox="1"/>
          <p:nvPr/>
        </p:nvSpPr>
        <p:spPr>
          <a:xfrm>
            <a:off x="895651" y="2000395"/>
            <a:ext cx="2342499" cy="1015663"/>
          </a:xfrm>
          <a:prstGeom prst="rect">
            <a:avLst/>
          </a:prstGeom>
          <a:noFill/>
        </p:spPr>
        <p:txBody>
          <a:bodyPr wrap="square" rtlCol="0">
            <a:spAutoFit/>
          </a:bodyPr>
          <a:lstStyle/>
          <a:p>
            <a:pPr algn="just" defTabSz="914400"/>
            <a:r>
              <a:rPr lang="vi-VN" sz="2000" b="1" dirty="0">
                <a:solidFill>
                  <a:prstClr val="black"/>
                </a:solidFill>
                <a:latin typeface="Times New Roman" panose="02020603050405020304" pitchFamily="18" charset="0"/>
                <a:cs typeface="Times New Roman" panose="02020603050405020304" pitchFamily="18" charset="0"/>
              </a:rPr>
              <a:t>RXN gợi được cái khí vị riêng của Tây Nguyên</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14" name="图片 4">
            <a:extLst>
              <a:ext uri="{FF2B5EF4-FFF2-40B4-BE49-F238E27FC236}">
                <a16:creationId xmlns:a16="http://schemas.microsoft.com/office/drawing/2014/main" id="{689AD1F3-E986-42E6-AB88-BCBA0CC30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1172" y="1543667"/>
            <a:ext cx="2613085" cy="1787576"/>
          </a:xfrm>
          <a:prstGeom prst="rect">
            <a:avLst/>
          </a:prstGeom>
        </p:spPr>
      </p:pic>
      <p:sp>
        <p:nvSpPr>
          <p:cNvPr id="15" name="文本框 9">
            <a:extLst>
              <a:ext uri="{FF2B5EF4-FFF2-40B4-BE49-F238E27FC236}">
                <a16:creationId xmlns:a16="http://schemas.microsoft.com/office/drawing/2014/main" id="{63E57D73-09DA-467C-8FE9-5A5B14BFEA9D}"/>
              </a:ext>
            </a:extLst>
          </p:cNvPr>
          <p:cNvSpPr txBox="1"/>
          <p:nvPr/>
        </p:nvSpPr>
        <p:spPr>
          <a:xfrm>
            <a:off x="5014778" y="1745915"/>
            <a:ext cx="1642832" cy="1323439"/>
          </a:xfrm>
          <a:prstGeom prst="rect">
            <a:avLst/>
          </a:prstGeom>
          <a:noFill/>
        </p:spPr>
        <p:txBody>
          <a:bodyPr wrap="square" rtlCol="0">
            <a:spAutoFit/>
          </a:bodyPr>
          <a:lstStyle/>
          <a:p>
            <a:pPr algn="just" defTabSz="914400"/>
            <a:r>
              <a:rPr lang="vi-VN" sz="2000" b="1" dirty="0">
                <a:solidFill>
                  <a:prstClr val="black"/>
                </a:solidFill>
                <a:latin typeface="Times New Roman" panose="02020603050405020304" pitchFamily="18" charset="0"/>
                <a:cs typeface="Times New Roman" panose="02020603050405020304" pitchFamily="18" charset="0"/>
              </a:rPr>
              <a:t>Thân cao, thẳng tắp gợi vẻ đẹp hùng trán</a:t>
            </a:r>
            <a:r>
              <a:rPr lang="en-US" sz="2000" b="1" dirty="0">
                <a:solidFill>
                  <a:prstClr val="black"/>
                </a:solidFill>
                <a:latin typeface="Times New Roman" panose="02020603050405020304" pitchFamily="18" charset="0"/>
                <a:cs typeface="Times New Roman" panose="02020603050405020304" pitchFamily="18" charset="0"/>
              </a:rPr>
              <a:t>. </a:t>
            </a:r>
          </a:p>
        </p:txBody>
      </p:sp>
      <p:pic>
        <p:nvPicPr>
          <p:cNvPr id="16" name="图片 4">
            <a:extLst>
              <a:ext uri="{FF2B5EF4-FFF2-40B4-BE49-F238E27FC236}">
                <a16:creationId xmlns:a16="http://schemas.microsoft.com/office/drawing/2014/main" id="{BB8A7AF3-092E-4389-A153-2D565AAFA0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6484" y="3655449"/>
            <a:ext cx="2269053" cy="2611010"/>
          </a:xfrm>
          <a:prstGeom prst="rect">
            <a:avLst/>
          </a:prstGeom>
        </p:spPr>
      </p:pic>
      <p:sp>
        <p:nvSpPr>
          <p:cNvPr id="17" name="文本框 9">
            <a:extLst>
              <a:ext uri="{FF2B5EF4-FFF2-40B4-BE49-F238E27FC236}">
                <a16:creationId xmlns:a16="http://schemas.microsoft.com/office/drawing/2014/main" id="{2E98D522-97F2-41A5-A122-7C92CF1CCF6D}"/>
              </a:ext>
            </a:extLst>
          </p:cNvPr>
          <p:cNvSpPr txBox="1"/>
          <p:nvPr/>
        </p:nvSpPr>
        <p:spPr>
          <a:xfrm>
            <a:off x="6359783" y="4170640"/>
            <a:ext cx="1486950" cy="1631216"/>
          </a:xfrm>
          <a:prstGeom prst="rect">
            <a:avLst/>
          </a:prstGeom>
          <a:noFill/>
        </p:spPr>
        <p:txBody>
          <a:bodyPr wrap="square" rtlCol="0">
            <a:spAutoFit/>
          </a:bodyPr>
          <a:lstStyle/>
          <a:p>
            <a:pPr algn="just" defTabSz="914400"/>
            <a:r>
              <a:rPr lang="vi-VN" sz="2000" b="1" dirty="0">
                <a:solidFill>
                  <a:prstClr val="black"/>
                </a:solidFill>
                <a:latin typeface="Times New Roman" panose="02020603050405020304" pitchFamily="18" charset="0"/>
                <a:cs typeface="Times New Roman" panose="02020603050405020304" pitchFamily="18" charset="0"/>
              </a:rPr>
              <a:t>RXN gợi được cái khí vị riêng của Tây Nguyên</a:t>
            </a: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522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926144" y="1083456"/>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722352"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pic>
        <p:nvPicPr>
          <p:cNvPr id="7" name="Picture 6"/>
          <p:cNvPicPr>
            <a:picLocks noChangeAspect="1"/>
          </p:cNvPicPr>
          <p:nvPr/>
        </p:nvPicPr>
        <p:blipFill>
          <a:blip r:embed="rId8"/>
          <a:stretch>
            <a:fillRect/>
          </a:stretch>
        </p:blipFill>
        <p:spPr>
          <a:xfrm>
            <a:off x="8627956" y="1401563"/>
            <a:ext cx="3564044" cy="29372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479004" y="424008"/>
            <a:ext cx="6096000" cy="584775"/>
          </a:xfrm>
          <a:prstGeom prst="rect">
            <a:avLst/>
          </a:prstGeom>
        </p:spPr>
        <p:txBody>
          <a:bodyPr>
            <a:spAutoFit/>
          </a:bodyPr>
          <a:lstStyle/>
          <a:p>
            <a:r>
              <a:rPr lang="vi-VN" sz="3200" b="1" dirty="0">
                <a:latin typeface="+mj-lt"/>
              </a:rPr>
              <a:t>1. Ý nghĩa nhan đề</a:t>
            </a:r>
          </a:p>
        </p:txBody>
      </p:sp>
      <p:pic>
        <p:nvPicPr>
          <p:cNvPr id="11" name="Picture 10"/>
          <p:cNvPicPr>
            <a:picLocks noChangeAspect="1"/>
          </p:cNvPicPr>
          <p:nvPr/>
        </p:nvPicPr>
        <p:blipFill>
          <a:blip r:embed="rId9"/>
          <a:stretch>
            <a:fillRect/>
          </a:stretch>
        </p:blipFill>
        <p:spPr>
          <a:xfrm>
            <a:off x="1879658" y="4499054"/>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图片 4">
            <a:extLst>
              <a:ext uri="{FF2B5EF4-FFF2-40B4-BE49-F238E27FC236}">
                <a16:creationId xmlns:a16="http://schemas.microsoft.com/office/drawing/2014/main" id="{498CA998-D5C1-4E99-B089-988D42545F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352" y="1485204"/>
            <a:ext cx="3816784" cy="2611010"/>
          </a:xfrm>
          <a:prstGeom prst="rect">
            <a:avLst/>
          </a:prstGeom>
        </p:spPr>
      </p:pic>
      <p:sp>
        <p:nvSpPr>
          <p:cNvPr id="13" name="文本框 9">
            <a:extLst>
              <a:ext uri="{FF2B5EF4-FFF2-40B4-BE49-F238E27FC236}">
                <a16:creationId xmlns:a16="http://schemas.microsoft.com/office/drawing/2014/main" id="{590B6B22-CF39-4C2B-A2F8-2E75800773CD}"/>
              </a:ext>
            </a:extLst>
          </p:cNvPr>
          <p:cNvSpPr txBox="1"/>
          <p:nvPr/>
        </p:nvSpPr>
        <p:spPr>
          <a:xfrm>
            <a:off x="895651" y="2000395"/>
            <a:ext cx="2971800" cy="1631216"/>
          </a:xfrm>
          <a:prstGeom prst="rect">
            <a:avLst/>
          </a:prstGeom>
          <a:noFill/>
        </p:spPr>
        <p:txBody>
          <a:bodyPr wrap="square" rtlCol="0">
            <a:spAutoFit/>
          </a:bodyPr>
          <a:lstStyle/>
          <a:p>
            <a:pPr algn="just" defTabSz="914400"/>
            <a:r>
              <a:rPr lang="vi-VN" sz="2000" b="1" dirty="0">
                <a:solidFill>
                  <a:prstClr val="black"/>
                </a:solidFill>
                <a:latin typeface="Times New Roman" panose="02020603050405020304" pitchFamily="18" charset="0"/>
                <a:cs typeface="Times New Roman" panose="02020603050405020304" pitchFamily="18" charset="0"/>
              </a:rPr>
              <a:t>Trong tác phẩm RXN hứng chịu biết bao nhiêu bom đạn của kẻ thù nhưng cây cũng có sức sống bất diệ</a:t>
            </a:r>
            <a:r>
              <a:rPr lang="en-US" sz="2000" b="1" dirty="0">
                <a:solidFill>
                  <a:prstClr val="black"/>
                </a:solidFill>
                <a:latin typeface="Times New Roman" panose="02020603050405020304" pitchFamily="18" charset="0"/>
                <a:cs typeface="Times New Roman" panose="02020603050405020304" pitchFamily="18" charset="0"/>
              </a:rPr>
              <a:t>t.</a:t>
            </a:r>
          </a:p>
        </p:txBody>
      </p:sp>
      <p:pic>
        <p:nvPicPr>
          <p:cNvPr id="14" name="图片 4">
            <a:extLst>
              <a:ext uri="{FF2B5EF4-FFF2-40B4-BE49-F238E27FC236}">
                <a16:creationId xmlns:a16="http://schemas.microsoft.com/office/drawing/2014/main" id="{689AD1F3-E986-42E6-AB88-BCBA0CC30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1488" y="2485833"/>
            <a:ext cx="3816784" cy="2611010"/>
          </a:xfrm>
          <a:prstGeom prst="rect">
            <a:avLst/>
          </a:prstGeom>
        </p:spPr>
      </p:pic>
      <p:sp>
        <p:nvSpPr>
          <p:cNvPr id="15" name="文本框 9">
            <a:extLst>
              <a:ext uri="{FF2B5EF4-FFF2-40B4-BE49-F238E27FC236}">
                <a16:creationId xmlns:a16="http://schemas.microsoft.com/office/drawing/2014/main" id="{63E57D73-09DA-467C-8FE9-5A5B14BFEA9D}"/>
              </a:ext>
            </a:extLst>
          </p:cNvPr>
          <p:cNvSpPr txBox="1"/>
          <p:nvPr/>
        </p:nvSpPr>
        <p:spPr>
          <a:xfrm>
            <a:off x="5434787" y="3001024"/>
            <a:ext cx="2971800" cy="1015663"/>
          </a:xfrm>
          <a:prstGeom prst="rect">
            <a:avLst/>
          </a:prstGeom>
          <a:noFill/>
        </p:spPr>
        <p:txBody>
          <a:bodyPr wrap="square" rtlCol="0">
            <a:spAutoFit/>
          </a:bodyPr>
          <a:lstStyle/>
          <a:p>
            <a:pPr algn="just" defTabSz="914400"/>
            <a:r>
              <a:rPr lang="en-US" sz="2000" b="1" dirty="0">
                <a:solidFill>
                  <a:prstClr val="black"/>
                </a:solidFill>
                <a:latin typeface="Times New Roman" panose="02020603050405020304" pitchFamily="18" charset="0"/>
                <a:cs typeface="Times New Roman" panose="02020603050405020304" pitchFamily="18" charset="0"/>
              </a:rPr>
              <a:t>-</a:t>
            </a:r>
            <a:r>
              <a:rPr lang="vi-VN" sz="2000" b="1" dirty="0">
                <a:solidFill>
                  <a:prstClr val="black"/>
                </a:solidFill>
                <a:latin typeface="Times New Roman" panose="02020603050405020304" pitchFamily="18" charset="0"/>
                <a:cs typeface="Times New Roman" panose="02020603050405020304" pitchFamily="18" charset="0"/>
              </a:rPr>
              <a:t>&gt; tượng trưng cho số phận và phẩm chất của đồng bào TN </a:t>
            </a: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8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926144" y="1083456"/>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722352"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pic>
        <p:nvPicPr>
          <p:cNvPr id="7" name="Picture 6"/>
          <p:cNvPicPr>
            <a:picLocks noChangeAspect="1"/>
          </p:cNvPicPr>
          <p:nvPr/>
        </p:nvPicPr>
        <p:blipFill>
          <a:blip r:embed="rId8"/>
          <a:stretch>
            <a:fillRect/>
          </a:stretch>
        </p:blipFill>
        <p:spPr>
          <a:xfrm>
            <a:off x="6150768" y="1695177"/>
            <a:ext cx="4226413" cy="34831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479004" y="424008"/>
            <a:ext cx="6096000" cy="584775"/>
          </a:xfrm>
          <a:prstGeom prst="rect">
            <a:avLst/>
          </a:prstGeom>
        </p:spPr>
        <p:txBody>
          <a:bodyPr>
            <a:spAutoFit/>
          </a:bodyPr>
          <a:lstStyle/>
          <a:p>
            <a:r>
              <a:rPr lang="vi-VN" sz="3200" b="1" dirty="0">
                <a:latin typeface="+mj-lt"/>
              </a:rPr>
              <a:t>1. Ý nghĩa nhan đề</a:t>
            </a:r>
          </a:p>
        </p:txBody>
      </p:sp>
      <p:pic>
        <p:nvPicPr>
          <p:cNvPr id="11" name="Picture 10"/>
          <p:cNvPicPr>
            <a:picLocks noChangeAspect="1"/>
          </p:cNvPicPr>
          <p:nvPr/>
        </p:nvPicPr>
        <p:blipFill>
          <a:blip r:embed="rId9"/>
          <a:stretch>
            <a:fillRect/>
          </a:stretch>
        </p:blipFill>
        <p:spPr>
          <a:xfrm>
            <a:off x="1879658" y="4499054"/>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图片 4">
            <a:extLst>
              <a:ext uri="{FF2B5EF4-FFF2-40B4-BE49-F238E27FC236}">
                <a16:creationId xmlns:a16="http://schemas.microsoft.com/office/drawing/2014/main" id="{498CA998-D5C1-4E99-B089-988D42545F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352" y="1485204"/>
            <a:ext cx="3816784" cy="2611010"/>
          </a:xfrm>
          <a:prstGeom prst="rect">
            <a:avLst/>
          </a:prstGeom>
        </p:spPr>
      </p:pic>
      <p:sp>
        <p:nvSpPr>
          <p:cNvPr id="13" name="文本框 9">
            <a:extLst>
              <a:ext uri="{FF2B5EF4-FFF2-40B4-BE49-F238E27FC236}">
                <a16:creationId xmlns:a16="http://schemas.microsoft.com/office/drawing/2014/main" id="{590B6B22-CF39-4C2B-A2F8-2E75800773CD}"/>
              </a:ext>
            </a:extLst>
          </p:cNvPr>
          <p:cNvSpPr txBox="1"/>
          <p:nvPr/>
        </p:nvSpPr>
        <p:spPr>
          <a:xfrm>
            <a:off x="895651" y="2000395"/>
            <a:ext cx="2971800" cy="1323439"/>
          </a:xfrm>
          <a:prstGeom prst="rect">
            <a:avLst/>
          </a:prstGeom>
          <a:noFill/>
        </p:spPr>
        <p:txBody>
          <a:bodyPr wrap="square" rtlCol="0">
            <a:spAutoFit/>
          </a:bodyPr>
          <a:lstStyle/>
          <a:p>
            <a:pPr algn="just" defTabSz="914400"/>
            <a:r>
              <a:rPr lang="vi-VN" sz="2000" b="1" dirty="0">
                <a:solidFill>
                  <a:prstClr val="black"/>
                </a:solidFill>
                <a:latin typeface="Times New Roman" panose="02020603050405020304" pitchFamily="18" charset="0"/>
                <a:cs typeface="Times New Roman" panose="02020603050405020304" pitchFamily="18" charset="0"/>
              </a:rPr>
              <a:t>Nhan đề của tác phẩm đã chứa đựng cảm hứng của nhà văn và tư tưởng chủ đề của tác phẩm</a:t>
            </a: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080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805796" y="69358"/>
            <a:ext cx="7923911" cy="954107"/>
          </a:xfrm>
          <a:prstGeom prst="rect">
            <a:avLst/>
          </a:prstGeom>
        </p:spPr>
        <p:txBody>
          <a:bodyPr wrap="square">
            <a:spAutoFit/>
          </a:bodyPr>
          <a:lstStyle/>
          <a:p>
            <a:r>
              <a:rPr lang="vi-VN" sz="2800" b="1" dirty="0">
                <a:latin typeface="+mj-lt"/>
              </a:rPr>
              <a:t>Có mặt trong đời sống hàng ngày của dân làng Xô Man.</a:t>
            </a: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777792" y="1353027"/>
            <a:ext cx="3719890" cy="2627983"/>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5125722" y="1573462"/>
            <a:ext cx="3085157" cy="1938992"/>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Trong đêm T nú về thăm làng, dân làng và cụ Mết đã dùng  xà nu để đốt đống lửa trong nhà ưng.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733092" y="1837146"/>
            <a:ext cx="3085157" cy="830997"/>
          </a:xfrm>
          <a:prstGeom prst="rect">
            <a:avLst/>
          </a:prstGeom>
          <a:noFill/>
        </p:spPr>
        <p:txBody>
          <a:bodyPr wrap="square" rtlCol="0">
            <a:spAutoFit/>
          </a:bodyPr>
          <a:lstStyle/>
          <a:p>
            <a:pPr lvl="0" algn="just" defTabSz="914400" fontAlgn="base">
              <a:spcBef>
                <a:spcPct val="0"/>
              </a:spcBef>
              <a:spcAft>
                <a:spcPct val="0"/>
              </a:spcAft>
            </a:pPr>
            <a:r>
              <a:rPr lang="en-US" sz="2400" dirty="0" err="1">
                <a:solidFill>
                  <a:prstClr val="black"/>
                </a:solidFill>
                <a:latin typeface="Times New Roman" panose="02020603050405020304" pitchFamily="18" charset="0"/>
              </a:rPr>
              <a:t>Lửa</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xà</a:t>
            </a:r>
            <a:r>
              <a:rPr lang="en-US" sz="2400" dirty="0">
                <a:solidFill>
                  <a:prstClr val="black"/>
                </a:solidFill>
                <a:latin typeface="Times New Roman" panose="02020603050405020304" pitchFamily="18" charset="0"/>
              </a:rPr>
              <a:t> nu </a:t>
            </a:r>
            <a:r>
              <a:rPr lang="en-US" sz="2400" dirty="0" err="1">
                <a:solidFill>
                  <a:prstClr val="black"/>
                </a:solidFill>
                <a:latin typeface="Times New Roman" panose="02020603050405020304" pitchFamily="18" charset="0"/>
              </a:rPr>
              <a:t>cháy</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trong</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mỗi</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bếp</a:t>
            </a:r>
            <a:r>
              <a:rPr lang="en-US" sz="2400" dirty="0">
                <a:solidFill>
                  <a:prstClr val="black"/>
                </a:solidFill>
                <a:latin typeface="Times New Roman" panose="02020603050405020304" pitchFamily="18" charset="0"/>
              </a:rPr>
              <a:t>.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9" name="图片 5">
            <a:extLst>
              <a:ext uri="{FF2B5EF4-FFF2-40B4-BE49-F238E27FC236}">
                <a16:creationId xmlns:a16="http://schemas.microsoft.com/office/drawing/2014/main" id="{E5216BDA-A1F1-4B00-A6DF-2781ED137E17}"/>
              </a:ext>
            </a:extLst>
          </p:cNvPr>
          <p:cNvPicPr>
            <a:picLocks noChangeAspect="1"/>
          </p:cNvPicPr>
          <p:nvPr/>
        </p:nvPicPr>
        <p:blipFill>
          <a:blip r:embed="rId10"/>
          <a:stretch>
            <a:fillRect/>
          </a:stretch>
        </p:blipFill>
        <p:spPr>
          <a:xfrm>
            <a:off x="4614676" y="3857612"/>
            <a:ext cx="3468479" cy="2450369"/>
          </a:xfrm>
          <a:prstGeom prst="rect">
            <a:avLst/>
          </a:prstGeom>
        </p:spPr>
      </p:pic>
      <p:sp>
        <p:nvSpPr>
          <p:cNvPr id="20" name="文本框 7">
            <a:extLst>
              <a:ext uri="{FF2B5EF4-FFF2-40B4-BE49-F238E27FC236}">
                <a16:creationId xmlns:a16="http://schemas.microsoft.com/office/drawing/2014/main" id="{761EFE21-B43E-4EFB-92CA-EEEFE28D43F0}"/>
              </a:ext>
            </a:extLst>
          </p:cNvPr>
          <p:cNvSpPr txBox="1"/>
          <p:nvPr/>
        </p:nvSpPr>
        <p:spPr>
          <a:xfrm rot="21065765">
            <a:off x="4923694" y="4577828"/>
            <a:ext cx="3085157" cy="830997"/>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Tnu dùng khói xà nu để xông bảng nứa học chữ</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3E00F89-8290-443A-9605-3D2600EBFB0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2167" l="10000" r="90000">
                        <a14:foregroundMark x1="41000" y1="91417" x2="41000" y2="91417"/>
                        <a14:foregroundMark x1="44333" y1="91417" x2="43833" y2="92167"/>
                      </a14:backgroundRemoval>
                    </a14:imgEffect>
                  </a14:imgLayer>
                </a14:imgProps>
              </a:ext>
            </a:extLst>
          </a:blip>
          <a:stretch>
            <a:fillRect/>
          </a:stretch>
        </p:blipFill>
        <p:spPr>
          <a:xfrm>
            <a:off x="1157429" y="3269702"/>
            <a:ext cx="3269702" cy="3269702"/>
          </a:xfrm>
          <a:prstGeom prst="rect">
            <a:avLst/>
          </a:prstGeom>
        </p:spPr>
      </p:pic>
    </p:spTree>
    <p:extLst>
      <p:ext uri="{BB962C8B-B14F-4D97-AF65-F5344CB8AC3E}">
        <p14:creationId xmlns:p14="http://schemas.microsoft.com/office/powerpoint/2010/main" val="36734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1)">
                                      <p:cBhvr>
                                        <p:cTn id="31" dur="2000"/>
                                        <p:tgtEl>
                                          <p:spTgt spid="20"/>
                                        </p:tgtEl>
                                      </p:cBhvr>
                                    </p:animEffect>
                                  </p:childTnLst>
                                </p:cTn>
                              </p:par>
                              <p:par>
                                <p:cTn id="32" presetID="21" presetClass="entr" presetSubtype="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par>
                                <p:cTn id="35" presetID="21"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sp>
        <p:nvSpPr>
          <p:cNvPr id="8" name="Rectangle 7"/>
          <p:cNvSpPr/>
          <p:nvPr/>
        </p:nvSpPr>
        <p:spPr>
          <a:xfrm>
            <a:off x="805796" y="69358"/>
            <a:ext cx="7923911" cy="954107"/>
          </a:xfrm>
          <a:prstGeom prst="rect">
            <a:avLst/>
          </a:prstGeom>
        </p:spPr>
        <p:txBody>
          <a:bodyPr wrap="square">
            <a:spAutoFit/>
          </a:bodyPr>
          <a:lstStyle/>
          <a:p>
            <a:r>
              <a:rPr lang="vi-VN" sz="2800" b="1" dirty="0">
                <a:latin typeface="+mj-lt"/>
              </a:rPr>
              <a:t>Tham dự vào những sự kiện trong đại của dân làng</a:t>
            </a:r>
          </a:p>
        </p:txBody>
      </p:sp>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8"/>
          <a:stretch>
            <a:fillRect/>
          </a:stretch>
        </p:blipFill>
        <p:spPr>
          <a:xfrm>
            <a:off x="4226998" y="1407243"/>
            <a:ext cx="4058186" cy="2866978"/>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4606944" y="1810768"/>
            <a:ext cx="3450712" cy="1569660"/>
          </a:xfrm>
          <a:prstGeom prst="rect">
            <a:avLst/>
          </a:prstGeom>
          <a:noFill/>
        </p:spPr>
        <p:txBody>
          <a:bodyPr wrap="square" rtlCol="0">
            <a:spAutoFit/>
          </a:bodyPr>
          <a:lstStyle/>
          <a:p>
            <a:pPr lvl="0" algn="just" defTabSz="914400" fontAlgn="base">
              <a:spcBef>
                <a:spcPct val="0"/>
              </a:spcBef>
              <a:spcAft>
                <a:spcPct val="0"/>
              </a:spcAft>
            </a:pPr>
            <a:r>
              <a:rPr lang="en-US" sz="2400" dirty="0" err="1">
                <a:solidFill>
                  <a:prstClr val="black"/>
                </a:solidFill>
                <a:latin typeface="Times New Roman" panose="02020603050405020304" pitchFamily="18" charset="0"/>
              </a:rPr>
              <a:t>Giặc</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đốt</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đôi</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bàn</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tay</a:t>
            </a:r>
            <a:r>
              <a:rPr lang="en-US" sz="2400" dirty="0">
                <a:solidFill>
                  <a:prstClr val="black"/>
                </a:solidFill>
                <a:latin typeface="Times New Roman" panose="02020603050405020304" pitchFamily="18" charset="0"/>
              </a:rPr>
              <a:t> T </a:t>
            </a:r>
            <a:r>
              <a:rPr lang="en-US" sz="2400" dirty="0" err="1">
                <a:solidFill>
                  <a:prstClr val="black"/>
                </a:solidFill>
                <a:latin typeface="Times New Roman" panose="02020603050405020304" pitchFamily="18" charset="0"/>
              </a:rPr>
              <a:t>nú</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bằng</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nhựa</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xà</a:t>
            </a:r>
            <a:r>
              <a:rPr lang="en-US" sz="2400" dirty="0">
                <a:solidFill>
                  <a:prstClr val="black"/>
                </a:solidFill>
                <a:latin typeface="Times New Roman" panose="02020603050405020304" pitchFamily="18" charset="0"/>
              </a:rPr>
              <a:t> nu, </a:t>
            </a:r>
            <a:r>
              <a:rPr lang="en-US" sz="2400" dirty="0" err="1">
                <a:solidFill>
                  <a:prstClr val="black"/>
                </a:solidFill>
                <a:latin typeface="Times New Roman" panose="02020603050405020304" pitchFamily="18" charset="0"/>
              </a:rPr>
              <a:t>đống</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lửa</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xà</a:t>
            </a:r>
            <a:r>
              <a:rPr lang="en-US" sz="2400" dirty="0">
                <a:solidFill>
                  <a:prstClr val="black"/>
                </a:solidFill>
                <a:latin typeface="Times New Roman" panose="02020603050405020304" pitchFamily="18" charset="0"/>
              </a:rPr>
              <a:t> nu </a:t>
            </a:r>
            <a:r>
              <a:rPr lang="en-US" sz="2400" dirty="0" err="1">
                <a:solidFill>
                  <a:prstClr val="black"/>
                </a:solidFill>
                <a:latin typeface="Times New Roman" panose="02020603050405020304" pitchFamily="18" charset="0"/>
              </a:rPr>
              <a:t>lớn</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giữa</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nhà</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soi</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rõ</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xác</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của</a:t>
            </a:r>
            <a:r>
              <a:rPr lang="en-US" sz="2400" dirty="0">
                <a:solidFill>
                  <a:prstClr val="black"/>
                </a:solidFill>
                <a:latin typeface="Times New Roman" panose="02020603050405020304" pitchFamily="18" charset="0"/>
              </a:rPr>
              <a:t> 10 </a:t>
            </a:r>
            <a:r>
              <a:rPr lang="en-US" sz="2400" dirty="0" err="1">
                <a:solidFill>
                  <a:prstClr val="black"/>
                </a:solidFill>
                <a:latin typeface="Times New Roman" panose="02020603050405020304" pitchFamily="18" charset="0"/>
              </a:rPr>
              <a:t>tên</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giặc</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8"/>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733092" y="1467815"/>
            <a:ext cx="3085157" cy="1569660"/>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Ngọn đuốc xà nu soi đường rừng cho cụ mết và dân làng vào rừng lấy vũ khí</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90CA483-A603-48FB-A488-B6E0025544B2}"/>
              </a:ext>
            </a:extLst>
          </p:cNvPr>
          <p:cNvPicPr>
            <a:picLocks noChangeAspect="1"/>
          </p:cNvPicPr>
          <p:nvPr/>
        </p:nvPicPr>
        <p:blipFill>
          <a:blip r:embed="rId9"/>
          <a:stretch>
            <a:fillRect/>
          </a:stretch>
        </p:blipFill>
        <p:spPr>
          <a:xfrm>
            <a:off x="8350045" y="3127396"/>
            <a:ext cx="2499577" cy="3712786"/>
          </a:xfrm>
          <a:prstGeom prst="rect">
            <a:avLst/>
          </a:prstGeom>
        </p:spPr>
      </p:pic>
      <p:pic>
        <p:nvPicPr>
          <p:cNvPr id="9" name="Picture 8">
            <a:extLst>
              <a:ext uri="{FF2B5EF4-FFF2-40B4-BE49-F238E27FC236}">
                <a16:creationId xmlns:a16="http://schemas.microsoft.com/office/drawing/2014/main" id="{6121C270-DDB6-4CA2-A746-9A25C210E1E3}"/>
              </a:ext>
            </a:extLst>
          </p:cNvPr>
          <p:cNvPicPr>
            <a:picLocks noChangeAspect="1"/>
          </p:cNvPicPr>
          <p:nvPr/>
        </p:nvPicPr>
        <p:blipFill>
          <a:blip r:embed="rId9"/>
          <a:stretch>
            <a:fillRect/>
          </a:stretch>
        </p:blipFill>
        <p:spPr>
          <a:xfrm>
            <a:off x="10114429" y="3038757"/>
            <a:ext cx="2499577" cy="3712786"/>
          </a:xfrm>
          <a:prstGeom prst="rect">
            <a:avLst/>
          </a:prstGeom>
        </p:spPr>
      </p:pic>
      <p:pic>
        <p:nvPicPr>
          <p:cNvPr id="10" name="Picture 9">
            <a:extLst>
              <a:ext uri="{FF2B5EF4-FFF2-40B4-BE49-F238E27FC236}">
                <a16:creationId xmlns:a16="http://schemas.microsoft.com/office/drawing/2014/main" id="{D9C61BA7-E156-4585-B6E1-4937B6A95338}"/>
              </a:ext>
            </a:extLst>
          </p:cNvPr>
          <p:cNvPicPr>
            <a:picLocks noChangeAspect="1"/>
          </p:cNvPicPr>
          <p:nvPr/>
        </p:nvPicPr>
        <p:blipFill>
          <a:blip r:embed="rId9"/>
          <a:stretch>
            <a:fillRect/>
          </a:stretch>
        </p:blipFill>
        <p:spPr>
          <a:xfrm>
            <a:off x="9391119" y="3062677"/>
            <a:ext cx="2499577" cy="3712786"/>
          </a:xfrm>
          <a:prstGeom prst="rect">
            <a:avLst/>
          </a:prstGeom>
        </p:spPr>
      </p:pic>
      <p:pic>
        <p:nvPicPr>
          <p:cNvPr id="12" name="Picture 11">
            <a:extLst>
              <a:ext uri="{FF2B5EF4-FFF2-40B4-BE49-F238E27FC236}">
                <a16:creationId xmlns:a16="http://schemas.microsoft.com/office/drawing/2014/main" id="{CF872D1E-3ABB-4203-9480-44C698EB514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500" l="10000" r="90000">
                        <a14:foregroundMark x1="47833" y1="90500" x2="47833" y2="90500"/>
                      </a14:backgroundRemoval>
                    </a14:imgEffect>
                  </a14:imgLayer>
                </a14:imgProps>
              </a:ext>
            </a:extLst>
          </a:blip>
          <a:stretch>
            <a:fillRect/>
          </a:stretch>
        </p:blipFill>
        <p:spPr>
          <a:xfrm>
            <a:off x="1009443" y="3640445"/>
            <a:ext cx="3217555" cy="3217555"/>
          </a:xfrm>
          <a:prstGeom prst="rect">
            <a:avLst/>
          </a:prstGeom>
        </p:spPr>
      </p:pic>
    </p:spTree>
    <p:extLst>
      <p:ext uri="{BB962C8B-B14F-4D97-AF65-F5344CB8AC3E}">
        <p14:creationId xmlns:p14="http://schemas.microsoft.com/office/powerpoint/2010/main" val="36313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sp>
        <p:nvSpPr>
          <p:cNvPr id="8" name="Rectangle 7"/>
          <p:cNvSpPr/>
          <p:nvPr/>
        </p:nvSpPr>
        <p:spPr>
          <a:xfrm>
            <a:off x="805796" y="69358"/>
            <a:ext cx="7923911" cy="954107"/>
          </a:xfrm>
          <a:prstGeom prst="rect">
            <a:avLst/>
          </a:prstGeom>
        </p:spPr>
        <p:txBody>
          <a:bodyPr wrap="square">
            <a:spAutoFit/>
          </a:bodyPr>
          <a:lstStyle/>
          <a:p>
            <a:r>
              <a:rPr lang="vi-VN" sz="2800" b="1" dirty="0">
                <a:latin typeface="+mj-lt"/>
              </a:rPr>
              <a:t>Thấm sâu vào từng nếp nghĩ và cảm xúc của người dân</a:t>
            </a:r>
          </a:p>
        </p:txBody>
      </p:sp>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8"/>
          <a:stretch>
            <a:fillRect/>
          </a:stretch>
        </p:blipFill>
        <p:spPr>
          <a:xfrm>
            <a:off x="5324030" y="1407243"/>
            <a:ext cx="2961154" cy="2091960"/>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5823225" y="1716071"/>
            <a:ext cx="2227058" cy="1569660"/>
          </a:xfrm>
          <a:prstGeom prst="rect">
            <a:avLst/>
          </a:prstGeom>
          <a:noFill/>
        </p:spPr>
        <p:txBody>
          <a:bodyPr wrap="square" rtlCol="0">
            <a:spAutoFit/>
          </a:bodyPr>
          <a:lstStyle/>
          <a:p>
            <a:pPr lvl="0" algn="just" defTabSz="914400" fontAlgn="base">
              <a:spcBef>
                <a:spcPct val="0"/>
              </a:spcBef>
              <a:spcAft>
                <a:spcPct val="0"/>
              </a:spcAft>
            </a:pPr>
            <a:r>
              <a:rPr lang="en-US" sz="2400" dirty="0" err="1">
                <a:solidFill>
                  <a:prstClr val="black"/>
                </a:solidFill>
                <a:latin typeface="Times New Roman" panose="02020603050405020304" pitchFamily="18" charset="0"/>
              </a:rPr>
              <a:t>Cụ</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nói</a:t>
            </a:r>
            <a:r>
              <a:rPr lang="en-US" sz="2400" dirty="0">
                <a:solidFill>
                  <a:prstClr val="black"/>
                </a:solidFill>
                <a:latin typeface="Times New Roman" panose="02020603050405020304" pitchFamily="18" charset="0"/>
              </a:rPr>
              <a:t> ‘ </a:t>
            </a:r>
            <a:r>
              <a:rPr lang="en-US" sz="2400" dirty="0" err="1">
                <a:solidFill>
                  <a:prstClr val="black"/>
                </a:solidFill>
                <a:latin typeface="Times New Roman" panose="02020603050405020304" pitchFamily="18" charset="0"/>
              </a:rPr>
              <a:t>Không</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gì</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mạnh</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bắng</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cây</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xà</a:t>
            </a:r>
            <a:r>
              <a:rPr lang="en-US" sz="2400" dirty="0">
                <a:solidFill>
                  <a:prstClr val="black"/>
                </a:solidFill>
                <a:latin typeface="Times New Roman" panose="02020603050405020304" pitchFamily="18" charset="0"/>
              </a:rPr>
              <a:t> nu </a:t>
            </a:r>
            <a:r>
              <a:rPr lang="en-US" sz="2400" dirty="0" err="1">
                <a:solidFill>
                  <a:prstClr val="black"/>
                </a:solidFill>
                <a:latin typeface="Times New Roman" panose="02020603050405020304" pitchFamily="18" charset="0"/>
              </a:rPr>
              <a:t>đất</a:t>
            </a:r>
            <a:r>
              <a:rPr lang="en-US" sz="2400" dirty="0">
                <a:solidFill>
                  <a:prstClr val="black"/>
                </a:solidFill>
                <a:latin typeface="Times New Roman" panose="02020603050405020304" pitchFamily="18" charset="0"/>
              </a:rPr>
              <a:t> ta”</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8"/>
          <a:stretch>
            <a:fillRect/>
          </a:stretch>
        </p:blipFill>
        <p:spPr>
          <a:xfrm>
            <a:off x="424074" y="1696627"/>
            <a:ext cx="3468479" cy="1870672"/>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651568" y="2062998"/>
            <a:ext cx="3085157" cy="830997"/>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Ngục cụ Mết căng như một cây xà nu lớn.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90CA483-A603-48FB-A488-B6E0025544B2}"/>
              </a:ext>
            </a:extLst>
          </p:cNvPr>
          <p:cNvPicPr>
            <a:picLocks noChangeAspect="1"/>
          </p:cNvPicPr>
          <p:nvPr/>
        </p:nvPicPr>
        <p:blipFill>
          <a:blip r:embed="rId9"/>
          <a:stretch>
            <a:fillRect/>
          </a:stretch>
        </p:blipFill>
        <p:spPr>
          <a:xfrm>
            <a:off x="8350045" y="3127396"/>
            <a:ext cx="2499577" cy="3712786"/>
          </a:xfrm>
          <a:prstGeom prst="rect">
            <a:avLst/>
          </a:prstGeom>
        </p:spPr>
      </p:pic>
      <p:pic>
        <p:nvPicPr>
          <p:cNvPr id="9" name="Picture 8">
            <a:extLst>
              <a:ext uri="{FF2B5EF4-FFF2-40B4-BE49-F238E27FC236}">
                <a16:creationId xmlns:a16="http://schemas.microsoft.com/office/drawing/2014/main" id="{6121C270-DDB6-4CA2-A746-9A25C210E1E3}"/>
              </a:ext>
            </a:extLst>
          </p:cNvPr>
          <p:cNvPicPr>
            <a:picLocks noChangeAspect="1"/>
          </p:cNvPicPr>
          <p:nvPr/>
        </p:nvPicPr>
        <p:blipFill>
          <a:blip r:embed="rId9"/>
          <a:stretch>
            <a:fillRect/>
          </a:stretch>
        </p:blipFill>
        <p:spPr>
          <a:xfrm>
            <a:off x="10114429" y="3038757"/>
            <a:ext cx="2499577" cy="3712786"/>
          </a:xfrm>
          <a:prstGeom prst="rect">
            <a:avLst/>
          </a:prstGeom>
        </p:spPr>
      </p:pic>
      <p:pic>
        <p:nvPicPr>
          <p:cNvPr id="10" name="Picture 9">
            <a:extLst>
              <a:ext uri="{FF2B5EF4-FFF2-40B4-BE49-F238E27FC236}">
                <a16:creationId xmlns:a16="http://schemas.microsoft.com/office/drawing/2014/main" id="{D9C61BA7-E156-4585-B6E1-4937B6A95338}"/>
              </a:ext>
            </a:extLst>
          </p:cNvPr>
          <p:cNvPicPr>
            <a:picLocks noChangeAspect="1"/>
          </p:cNvPicPr>
          <p:nvPr/>
        </p:nvPicPr>
        <p:blipFill>
          <a:blip r:embed="rId9"/>
          <a:stretch>
            <a:fillRect/>
          </a:stretch>
        </p:blipFill>
        <p:spPr>
          <a:xfrm>
            <a:off x="9391119" y="3062677"/>
            <a:ext cx="2499577" cy="3712786"/>
          </a:xfrm>
          <a:prstGeom prst="rect">
            <a:avLst/>
          </a:prstGeom>
        </p:spPr>
      </p:pic>
      <p:pic>
        <p:nvPicPr>
          <p:cNvPr id="1026" name="Picture 2" descr="Lão Nông Dân Hình ảnh Hoạt Hình Hình ảnh | Định dạng hình ảnh PSD  400653146| vn.lovepik.com">
            <a:extLst>
              <a:ext uri="{FF2B5EF4-FFF2-40B4-BE49-F238E27FC236}">
                <a16:creationId xmlns:a16="http://schemas.microsoft.com/office/drawing/2014/main" id="{7CD9CFD5-35D8-4855-BE06-6881E2650E7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996" b="95652" l="10000" r="90000">
                        <a14:foregroundMark x1="47209" y1="11994" x2="47209" y2="11994"/>
                        <a14:foregroundMark x1="54302" y1="9295" x2="54302" y2="9295"/>
                        <a14:foregroundMark x1="52442" y1="56222" x2="52442" y2="56222"/>
                        <a14:foregroundMark x1="50116" y1="36432" x2="50116" y2="36432"/>
                        <a14:foregroundMark x1="50349" y1="35682" x2="50349" y2="35682"/>
                        <a14:foregroundMark x1="50349" y1="34783" x2="50349" y2="34783"/>
                        <a14:foregroundMark x1="42442" y1="38231" x2="42442" y2="38231"/>
                        <a14:foregroundMark x1="41163" y1="39130" x2="41163" y2="39130"/>
                        <a14:foregroundMark x1="57791" y1="38831" x2="57791" y2="38831"/>
                        <a14:foregroundMark x1="58488" y1="42879" x2="58488" y2="42879"/>
                        <a14:foregroundMark x1="59070" y1="47526" x2="59070" y2="47526"/>
                        <a14:foregroundMark x1="59302" y1="47826" x2="59302" y2="47826"/>
                        <a14:foregroundMark x1="53953" y1="56972" x2="53953" y2="56972"/>
                        <a14:foregroundMark x1="48721" y1="52924" x2="48721" y2="52924"/>
                        <a14:foregroundMark x1="47791" y1="56972" x2="48140" y2="58621"/>
                        <a14:foregroundMark x1="48372" y1="59070" x2="48372" y2="59070"/>
                        <a14:foregroundMark x1="49767" y1="58621" x2="51977" y2="58621"/>
                        <a14:foregroundMark x1="53953" y1="58171" x2="53953" y2="58171"/>
                        <a14:foregroundMark x1="52209" y1="53973" x2="52209" y2="53973"/>
                        <a14:foregroundMark x1="57326" y1="60420" x2="57326" y2="60420"/>
                        <a14:foregroundMark x1="56279" y1="68666" x2="55814" y2="71664"/>
                        <a14:foregroundMark x1="55814" y1="71964" x2="55814" y2="71964"/>
                        <a14:foregroundMark x1="55116" y1="73463" x2="55116" y2="73463"/>
                        <a14:foregroundMark x1="53953" y1="73613" x2="53953" y2="73613"/>
                        <a14:foregroundMark x1="52791" y1="73913" x2="52791" y2="73913"/>
                        <a14:foregroundMark x1="47093" y1="72714" x2="47093" y2="72714"/>
                        <a14:foregroundMark x1="48023" y1="93403" x2="48023" y2="93403"/>
                        <a14:foregroundMark x1="45000" y1="95052" x2="45000" y2="95052"/>
                        <a14:foregroundMark x1="56628" y1="95652" x2="56628" y2="95652"/>
                        <a14:foregroundMark x1="46279" y1="12744" x2="46279" y2="12744"/>
                      </a14:backgroundRemoval>
                    </a14:imgEffect>
                  </a14:imgLayer>
                </a14:imgProps>
              </a:ext>
              <a:ext uri="{28A0092B-C50C-407E-A947-70E740481C1C}">
                <a14:useLocalDpi xmlns:a14="http://schemas.microsoft.com/office/drawing/2010/main" val="0"/>
              </a:ext>
            </a:extLst>
          </a:blip>
          <a:srcRect/>
          <a:stretch>
            <a:fillRect/>
          </a:stretch>
        </p:blipFill>
        <p:spPr bwMode="auto">
          <a:xfrm>
            <a:off x="1112920" y="2080405"/>
            <a:ext cx="6507784" cy="50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805796" y="69358"/>
            <a:ext cx="7923911" cy="954107"/>
          </a:xfrm>
          <a:prstGeom prst="rect">
            <a:avLst/>
          </a:prstGeom>
        </p:spPr>
        <p:txBody>
          <a:bodyPr wrap="square">
            <a:spAutoFit/>
          </a:bodyPr>
          <a:lstStyle/>
          <a:p>
            <a:r>
              <a:rPr lang="vi-VN" sz="2800" b="1" dirty="0">
                <a:latin typeface="+mj-lt"/>
              </a:rPr>
              <a:t>a. Cây xà nu gắn bó mật thiết với đời sống vật chất và tinh thần của con người Tây Nguyên</a:t>
            </a: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816704" y="1407243"/>
            <a:ext cx="3468479" cy="2450369"/>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5125722" y="1942793"/>
            <a:ext cx="3085157" cy="1200329"/>
          </a:xfrm>
          <a:prstGeom prst="rect">
            <a:avLst/>
          </a:prstGeom>
          <a:noFill/>
        </p:spPr>
        <p:txBody>
          <a:bodyPr wrap="square" rtlCol="0">
            <a:spAutoFit/>
          </a:bodyPr>
          <a:lstStyle/>
          <a:p>
            <a:pPr lvl="0" algn="just" defTabSz="914400" fontAlgn="base">
              <a:spcBef>
                <a:spcPct val="0"/>
              </a:spcBef>
              <a:spcAft>
                <a:spcPct val="0"/>
              </a:spcAft>
            </a:pPr>
            <a:r>
              <a:rPr lang="en-US" sz="2400" dirty="0" err="1">
                <a:solidFill>
                  <a:prstClr val="black"/>
                </a:solidFill>
                <a:latin typeface="Times New Roman" panose="02020603050405020304" pitchFamily="18" charset="0"/>
              </a:rPr>
              <a:t>Tham</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dự</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vào</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những</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sự</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kiện</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trong</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đại</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của</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dân</a:t>
            </a:r>
            <a:r>
              <a:rPr lang="en-US" sz="2400" dirty="0">
                <a:solidFill>
                  <a:prstClr val="black"/>
                </a:solidFill>
                <a:latin typeface="Times New Roman" panose="02020603050405020304" pitchFamily="18" charset="0"/>
              </a:rPr>
              <a:t> </a:t>
            </a:r>
            <a:r>
              <a:rPr lang="en-US" sz="2400" dirty="0" err="1">
                <a:solidFill>
                  <a:prstClr val="black"/>
                </a:solidFill>
                <a:latin typeface="Times New Roman" panose="02020603050405020304" pitchFamily="18" charset="0"/>
              </a:rPr>
              <a:t>làng</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733092" y="1652480"/>
            <a:ext cx="3085157" cy="1200329"/>
          </a:xfrm>
          <a:prstGeom prst="rect">
            <a:avLst/>
          </a:prstGeom>
          <a:noFill/>
        </p:spPr>
        <p:txBody>
          <a:bodyPr wrap="square" rtlCol="0">
            <a:spAutoFit/>
          </a:bodyPr>
          <a:lstStyle/>
          <a:p>
            <a:pPr lvl="0" algn="just" defTabSz="914400" fontAlgn="base">
              <a:spcBef>
                <a:spcPct val="0"/>
              </a:spcBef>
              <a:spcAft>
                <a:spcPct val="0"/>
              </a:spcAft>
            </a:pPr>
            <a:r>
              <a:rPr lang="en-US" sz="2400" dirty="0">
                <a:solidFill>
                  <a:prstClr val="black"/>
                </a:solidFill>
                <a:latin typeface="Times New Roman" panose="02020603050405020304" pitchFamily="18" charset="0"/>
              </a:rPr>
              <a:t>C</a:t>
            </a:r>
            <a:r>
              <a:rPr lang="vi-VN" sz="2400" dirty="0">
                <a:solidFill>
                  <a:prstClr val="black"/>
                </a:solidFill>
                <a:latin typeface="Times New Roman" panose="02020603050405020304" pitchFamily="18" charset="0"/>
              </a:rPr>
              <a:t>ó mặt trong đời sống hàng ngày của dân làng Xô Man</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9" name="图片 5">
            <a:extLst>
              <a:ext uri="{FF2B5EF4-FFF2-40B4-BE49-F238E27FC236}">
                <a16:creationId xmlns:a16="http://schemas.microsoft.com/office/drawing/2014/main" id="{E5216BDA-A1F1-4B00-A6DF-2781ED137E17}"/>
              </a:ext>
            </a:extLst>
          </p:cNvPr>
          <p:cNvPicPr>
            <a:picLocks noChangeAspect="1"/>
          </p:cNvPicPr>
          <p:nvPr/>
        </p:nvPicPr>
        <p:blipFill>
          <a:blip r:embed="rId10"/>
          <a:stretch>
            <a:fillRect/>
          </a:stretch>
        </p:blipFill>
        <p:spPr>
          <a:xfrm>
            <a:off x="4614676" y="3857612"/>
            <a:ext cx="3468479" cy="2450369"/>
          </a:xfrm>
          <a:prstGeom prst="rect">
            <a:avLst/>
          </a:prstGeom>
        </p:spPr>
      </p:pic>
      <p:sp>
        <p:nvSpPr>
          <p:cNvPr id="20" name="文本框 7">
            <a:extLst>
              <a:ext uri="{FF2B5EF4-FFF2-40B4-BE49-F238E27FC236}">
                <a16:creationId xmlns:a16="http://schemas.microsoft.com/office/drawing/2014/main" id="{761EFE21-B43E-4EFB-92CA-EEEFE28D43F0}"/>
              </a:ext>
            </a:extLst>
          </p:cNvPr>
          <p:cNvSpPr txBox="1"/>
          <p:nvPr/>
        </p:nvSpPr>
        <p:spPr>
          <a:xfrm rot="21065765">
            <a:off x="4923694" y="4393162"/>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Thấm sâu vào từng nếp nghĩ và cảm xúc của người dân.</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1" name="图片 5">
            <a:extLst>
              <a:ext uri="{FF2B5EF4-FFF2-40B4-BE49-F238E27FC236}">
                <a16:creationId xmlns:a16="http://schemas.microsoft.com/office/drawing/2014/main" id="{C378E21B-5FD3-4C5A-8185-22CF6E868544}"/>
              </a:ext>
            </a:extLst>
          </p:cNvPr>
          <p:cNvPicPr>
            <a:picLocks noChangeAspect="1"/>
          </p:cNvPicPr>
          <p:nvPr/>
        </p:nvPicPr>
        <p:blipFill>
          <a:blip r:embed="rId10"/>
          <a:stretch>
            <a:fillRect/>
          </a:stretch>
        </p:blipFill>
        <p:spPr>
          <a:xfrm>
            <a:off x="622570" y="3669966"/>
            <a:ext cx="3468479" cy="2450369"/>
          </a:xfrm>
          <a:prstGeom prst="rect">
            <a:avLst/>
          </a:prstGeom>
        </p:spPr>
      </p:pic>
      <p:sp>
        <p:nvSpPr>
          <p:cNvPr id="22" name="文本框 7">
            <a:extLst>
              <a:ext uri="{FF2B5EF4-FFF2-40B4-BE49-F238E27FC236}">
                <a16:creationId xmlns:a16="http://schemas.microsoft.com/office/drawing/2014/main" id="{70D271FA-1DAC-4DD7-8A45-DC69B6C14D17}"/>
              </a:ext>
            </a:extLst>
          </p:cNvPr>
          <p:cNvSpPr txBox="1"/>
          <p:nvPr/>
        </p:nvSpPr>
        <p:spPr>
          <a:xfrm rot="21065765">
            <a:off x="1029724" y="4017208"/>
            <a:ext cx="2754644" cy="1631216"/>
          </a:xfrm>
          <a:prstGeom prst="rect">
            <a:avLst/>
          </a:prstGeom>
          <a:noFill/>
        </p:spPr>
        <p:txBody>
          <a:bodyPr wrap="square" rtlCol="0">
            <a:spAutoFit/>
          </a:bodyPr>
          <a:lstStyle/>
          <a:p>
            <a:pPr lvl="0" algn="just" defTabSz="914400" fontAlgn="base">
              <a:spcBef>
                <a:spcPct val="0"/>
              </a:spcBef>
              <a:spcAft>
                <a:spcPct val="0"/>
              </a:spcAft>
            </a:pPr>
            <a:r>
              <a:rPr lang="vi-VN" sz="2000" dirty="0">
                <a:solidFill>
                  <a:prstClr val="black"/>
                </a:solidFill>
                <a:latin typeface="Times New Roman" panose="02020603050405020304" pitchFamily="18" charset="0"/>
              </a:rPr>
              <a:t>=&gt; Cây xà nu đã trở thành một phần máu thịt trong đời sống vật chất và tinh thần của người dân Tây Nguyên</a:t>
            </a:r>
            <a:r>
              <a:rPr lang="en-US" sz="2000" dirty="0">
                <a:solidFill>
                  <a:prstClr val="black"/>
                </a:solidFill>
                <a:latin typeface="Times New Roman" panose="02020603050405020304" pitchFamily="18" charset="0"/>
              </a:rPr>
              <a:t>.</a:t>
            </a:r>
            <a:endParaRPr lang="vi-VN" sz="20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1706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1)">
                                      <p:cBhvr>
                                        <p:cTn id="31" dur="2000"/>
                                        <p:tgtEl>
                                          <p:spTgt spid="20"/>
                                        </p:tgtEl>
                                      </p:cBhvr>
                                    </p:animEffect>
                                  </p:childTnLst>
                                </p:cTn>
                              </p:par>
                              <p:par>
                                <p:cTn id="32" presetID="21" presetClass="entr" presetSubtype="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par>
                                <p:cTn id="35" presetID="21"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5">
            <a:extLst>
              <a:ext uri="{FF2B5EF4-FFF2-40B4-BE49-F238E27FC236}">
                <a16:creationId xmlns:a16="http://schemas.microsoft.com/office/drawing/2014/main" id="{1DA889A7-19E1-4EBE-8977-91B6557A0ADC}"/>
              </a:ext>
            </a:extLst>
          </p:cNvPr>
          <p:cNvPicPr>
            <a:picLocks noChangeAspect="1"/>
          </p:cNvPicPr>
          <p:nvPr/>
        </p:nvPicPr>
        <p:blipFill>
          <a:blip r:embed="rId5"/>
          <a:stretch>
            <a:fillRect/>
          </a:stretch>
        </p:blipFill>
        <p:spPr>
          <a:xfrm>
            <a:off x="3937749" y="908769"/>
            <a:ext cx="4747412" cy="4558065"/>
          </a:xfrm>
          <a:prstGeom prst="rect">
            <a:avLst/>
          </a:prstGeom>
        </p:spPr>
      </p:pic>
      <p:pic>
        <p:nvPicPr>
          <p:cNvPr id="4" name="图片 16">
            <a:extLst>
              <a:ext uri="{FF2B5EF4-FFF2-40B4-BE49-F238E27FC236}">
                <a16:creationId xmlns:a16="http://schemas.microsoft.com/office/drawing/2014/main" id="{3F663E3B-22D8-434C-803B-8E5FD2588FFD}"/>
              </a:ext>
            </a:extLst>
          </p:cNvPr>
          <p:cNvPicPr>
            <a:picLocks noChangeAspect="1"/>
          </p:cNvPicPr>
          <p:nvPr/>
        </p:nvPicPr>
        <p:blipFill>
          <a:blip r:embed="rId6"/>
          <a:stretch>
            <a:fillRect/>
          </a:stretch>
        </p:blipFill>
        <p:spPr>
          <a:xfrm>
            <a:off x="3793895" y="655034"/>
            <a:ext cx="676715" cy="707197"/>
          </a:xfrm>
          <a:prstGeom prst="rect">
            <a:avLst/>
          </a:prstGeom>
        </p:spPr>
      </p:pic>
      <p:pic>
        <p:nvPicPr>
          <p:cNvPr id="6" name="图片 17">
            <a:extLst>
              <a:ext uri="{FF2B5EF4-FFF2-40B4-BE49-F238E27FC236}">
                <a16:creationId xmlns:a16="http://schemas.microsoft.com/office/drawing/2014/main" id="{D4811393-123B-4E5E-ABA6-6E41F21BDAC5}"/>
              </a:ext>
            </a:extLst>
          </p:cNvPr>
          <p:cNvPicPr>
            <a:picLocks noChangeAspect="1"/>
          </p:cNvPicPr>
          <p:nvPr/>
        </p:nvPicPr>
        <p:blipFill>
          <a:blip r:embed="rId7"/>
          <a:stretch>
            <a:fillRect/>
          </a:stretch>
        </p:blipFill>
        <p:spPr>
          <a:xfrm>
            <a:off x="3646329" y="1497556"/>
            <a:ext cx="1286367" cy="1280271"/>
          </a:xfrm>
          <a:prstGeom prst="rect">
            <a:avLst/>
          </a:prstGeom>
        </p:spPr>
      </p:pic>
      <p:pic>
        <p:nvPicPr>
          <p:cNvPr id="7" name="图片 18">
            <a:extLst>
              <a:ext uri="{FF2B5EF4-FFF2-40B4-BE49-F238E27FC236}">
                <a16:creationId xmlns:a16="http://schemas.microsoft.com/office/drawing/2014/main" id="{AAF06224-66D5-4EDF-B567-735310A4C1C0}"/>
              </a:ext>
            </a:extLst>
          </p:cNvPr>
          <p:cNvPicPr>
            <a:picLocks noChangeAspect="1"/>
          </p:cNvPicPr>
          <p:nvPr/>
        </p:nvPicPr>
        <p:blipFill>
          <a:blip r:embed="rId8"/>
          <a:stretch>
            <a:fillRect/>
          </a:stretch>
        </p:blipFill>
        <p:spPr>
          <a:xfrm>
            <a:off x="9431031" y="2078823"/>
            <a:ext cx="2523963" cy="2505673"/>
          </a:xfrm>
          <a:prstGeom prst="rect">
            <a:avLst/>
          </a:prstGeom>
        </p:spPr>
      </p:pic>
      <p:pic>
        <p:nvPicPr>
          <p:cNvPr id="8" name="图片 19">
            <a:extLst>
              <a:ext uri="{FF2B5EF4-FFF2-40B4-BE49-F238E27FC236}">
                <a16:creationId xmlns:a16="http://schemas.microsoft.com/office/drawing/2014/main" id="{F8185D55-0902-4A6D-B63F-DA65073A47BF}"/>
              </a:ext>
            </a:extLst>
          </p:cNvPr>
          <p:cNvPicPr>
            <a:picLocks noChangeAspect="1"/>
          </p:cNvPicPr>
          <p:nvPr/>
        </p:nvPicPr>
        <p:blipFill>
          <a:blip r:embed="rId9"/>
          <a:stretch>
            <a:fillRect/>
          </a:stretch>
        </p:blipFill>
        <p:spPr>
          <a:xfrm>
            <a:off x="9449050" y="1871700"/>
            <a:ext cx="871804" cy="865707"/>
          </a:xfrm>
          <a:prstGeom prst="rect">
            <a:avLst/>
          </a:prstGeom>
        </p:spPr>
      </p:pic>
      <p:pic>
        <p:nvPicPr>
          <p:cNvPr id="9"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0"/>
          <a:srcRect r="59575"/>
          <a:stretch/>
        </p:blipFill>
        <p:spPr>
          <a:xfrm>
            <a:off x="9840686" y="700328"/>
            <a:ext cx="1581397" cy="567580"/>
          </a:xfrm>
          <a:prstGeom prst="rect">
            <a:avLst/>
          </a:prstGeom>
        </p:spPr>
      </p:pic>
      <p:pic>
        <p:nvPicPr>
          <p:cNvPr id="10"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0"/>
          <a:srcRect l="79894" t="-7176" r="-2213" b="34190"/>
          <a:stretch/>
        </p:blipFill>
        <p:spPr>
          <a:xfrm>
            <a:off x="1688602" y="733680"/>
            <a:ext cx="1125990" cy="534227"/>
          </a:xfrm>
          <a:prstGeom prst="rect">
            <a:avLst/>
          </a:prstGeom>
        </p:spPr>
      </p:pic>
      <p:sp>
        <p:nvSpPr>
          <p:cNvPr id="11" name="文本框 23">
            <a:extLst>
              <a:ext uri="{FF2B5EF4-FFF2-40B4-BE49-F238E27FC236}">
                <a16:creationId xmlns:a16="http://schemas.microsoft.com/office/drawing/2014/main" id="{9C98C2EB-5E4C-43D5-BB7A-01F13E6E62D8}"/>
              </a:ext>
            </a:extLst>
          </p:cNvPr>
          <p:cNvSpPr txBox="1"/>
          <p:nvPr/>
        </p:nvSpPr>
        <p:spPr>
          <a:xfrm>
            <a:off x="4523842" y="1952577"/>
            <a:ext cx="3575225" cy="1569660"/>
          </a:xfrm>
          <a:prstGeom prst="rect">
            <a:avLst/>
          </a:prstGeom>
          <a:noFill/>
        </p:spPr>
        <p:txBody>
          <a:bodyPr wrap="square" rtlCol="0">
            <a:spAutoFit/>
          </a:bodyPr>
          <a:lstStyle/>
          <a:p>
            <a:pPr lvl="0" algn="ctr" defTabSz="914400"/>
            <a:r>
              <a:rPr lang="en-US" altLang="zh-CN" sz="4800"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I.Tìm</a:t>
            </a:r>
            <a:r>
              <a:rPr lang="en-US" altLang="zh-CN" sz="4800"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4800"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hiểu</a:t>
            </a:r>
            <a:r>
              <a:rPr lang="en-US" altLang="zh-CN" sz="4800"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4800"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chung</a:t>
            </a:r>
            <a:endParaRPr kumimoji="0" lang="zh-CN" altLang="en-US"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19184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926144" y="1083456"/>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722352"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7" name="Picture 6"/>
          <p:cNvPicPr>
            <a:picLocks noChangeAspect="1"/>
          </p:cNvPicPr>
          <p:nvPr/>
        </p:nvPicPr>
        <p:blipFill>
          <a:blip r:embed="rId8"/>
          <a:stretch>
            <a:fillRect/>
          </a:stretch>
        </p:blipFill>
        <p:spPr>
          <a:xfrm>
            <a:off x="8369363" y="1470677"/>
            <a:ext cx="3564044" cy="29372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399067" y="182326"/>
            <a:ext cx="9990644" cy="830997"/>
          </a:xfrm>
          <a:prstGeom prst="rect">
            <a:avLst/>
          </a:prstGeom>
        </p:spPr>
        <p:txBody>
          <a:bodyPr wrap="square">
            <a:spAutoFit/>
          </a:bodyPr>
          <a:lstStyle/>
          <a:p>
            <a:pPr lvl="0"/>
            <a:r>
              <a:rPr lang="vi-VN" sz="2400" b="1" dirty="0">
                <a:solidFill>
                  <a:prstClr val="black"/>
                </a:solidFill>
                <a:latin typeface="Times New Roman" panose="02020603050405020304" pitchFamily="18" charset="0"/>
              </a:rPr>
              <a:t>b. Cây xà nu tượng trưng cho số phận và phẩm chất của con người Tây Nguyên trong chiến tranh</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pic>
        <p:nvPicPr>
          <p:cNvPr id="11" name="Picture 10"/>
          <p:cNvPicPr>
            <a:picLocks noChangeAspect="1"/>
          </p:cNvPicPr>
          <p:nvPr/>
        </p:nvPicPr>
        <p:blipFill>
          <a:blip r:embed="rId9"/>
          <a:stretch>
            <a:fillRect/>
          </a:stretch>
        </p:blipFill>
        <p:spPr>
          <a:xfrm>
            <a:off x="6702782" y="4908269"/>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745B529F-107C-40FC-8393-FE965C83C68C}"/>
              </a:ext>
            </a:extLst>
          </p:cNvPr>
          <p:cNvPicPr>
            <a:picLocks noChangeAspect="1"/>
          </p:cNvPicPr>
          <p:nvPr/>
        </p:nvPicPr>
        <p:blipFill>
          <a:blip r:embed="rId10"/>
          <a:stretch>
            <a:fillRect/>
          </a:stretch>
        </p:blipFill>
        <p:spPr>
          <a:xfrm>
            <a:off x="1494157" y="1506331"/>
            <a:ext cx="2005822" cy="1417049"/>
          </a:xfrm>
          <a:prstGeom prst="rect">
            <a:avLst/>
          </a:prstGeom>
        </p:spPr>
      </p:pic>
      <p:sp>
        <p:nvSpPr>
          <p:cNvPr id="16" name="文本框 7">
            <a:extLst>
              <a:ext uri="{FF2B5EF4-FFF2-40B4-BE49-F238E27FC236}">
                <a16:creationId xmlns:a16="http://schemas.microsoft.com/office/drawing/2014/main" id="{F1E7050F-F7EB-40A7-9151-BBDA86F3CC22}"/>
              </a:ext>
            </a:extLst>
          </p:cNvPr>
          <p:cNvSpPr txBox="1"/>
          <p:nvPr/>
        </p:nvSpPr>
        <p:spPr>
          <a:xfrm rot="21065765">
            <a:off x="1766927" y="1896240"/>
            <a:ext cx="1646153" cy="461665"/>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Đau thương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7" name="图片 5">
            <a:extLst>
              <a:ext uri="{FF2B5EF4-FFF2-40B4-BE49-F238E27FC236}">
                <a16:creationId xmlns:a16="http://schemas.microsoft.com/office/drawing/2014/main" id="{8C90C46A-9804-49B3-B317-83A6D5B84E10}"/>
              </a:ext>
            </a:extLst>
          </p:cNvPr>
          <p:cNvPicPr>
            <a:picLocks noChangeAspect="1"/>
          </p:cNvPicPr>
          <p:nvPr/>
        </p:nvPicPr>
        <p:blipFill>
          <a:blip r:embed="rId10"/>
          <a:stretch>
            <a:fillRect/>
          </a:stretch>
        </p:blipFill>
        <p:spPr>
          <a:xfrm>
            <a:off x="3935415" y="1443188"/>
            <a:ext cx="2005822" cy="1417049"/>
          </a:xfrm>
          <a:prstGeom prst="rect">
            <a:avLst/>
          </a:prstGeom>
        </p:spPr>
      </p:pic>
      <p:sp>
        <p:nvSpPr>
          <p:cNvPr id="18" name="文本框 7">
            <a:extLst>
              <a:ext uri="{FF2B5EF4-FFF2-40B4-BE49-F238E27FC236}">
                <a16:creationId xmlns:a16="http://schemas.microsoft.com/office/drawing/2014/main" id="{FD848204-CB20-4DF3-87EF-75B4F52F2AB8}"/>
              </a:ext>
            </a:extLst>
          </p:cNvPr>
          <p:cNvSpPr txBox="1"/>
          <p:nvPr/>
        </p:nvSpPr>
        <p:spPr>
          <a:xfrm rot="21065765">
            <a:off x="4208185" y="1648431"/>
            <a:ext cx="1646153" cy="830997"/>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Sức sống mãnh liệt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9" name="图片 5">
            <a:extLst>
              <a:ext uri="{FF2B5EF4-FFF2-40B4-BE49-F238E27FC236}">
                <a16:creationId xmlns:a16="http://schemas.microsoft.com/office/drawing/2014/main" id="{81496817-B93C-475D-8DB6-CEFDD4DA63C7}"/>
              </a:ext>
            </a:extLst>
          </p:cNvPr>
          <p:cNvPicPr>
            <a:picLocks noChangeAspect="1"/>
          </p:cNvPicPr>
          <p:nvPr/>
        </p:nvPicPr>
        <p:blipFill>
          <a:blip r:embed="rId10"/>
          <a:stretch>
            <a:fillRect/>
          </a:stretch>
        </p:blipFill>
        <p:spPr>
          <a:xfrm>
            <a:off x="6024677" y="2378160"/>
            <a:ext cx="2005822" cy="1417049"/>
          </a:xfrm>
          <a:prstGeom prst="rect">
            <a:avLst/>
          </a:prstGeom>
        </p:spPr>
      </p:pic>
      <p:sp>
        <p:nvSpPr>
          <p:cNvPr id="20" name="文本框 7">
            <a:extLst>
              <a:ext uri="{FF2B5EF4-FFF2-40B4-BE49-F238E27FC236}">
                <a16:creationId xmlns:a16="http://schemas.microsoft.com/office/drawing/2014/main" id="{87241FEE-9CC9-4CE1-BFDF-B44BA58B614D}"/>
              </a:ext>
            </a:extLst>
          </p:cNvPr>
          <p:cNvSpPr txBox="1"/>
          <p:nvPr/>
        </p:nvSpPr>
        <p:spPr>
          <a:xfrm rot="21065765">
            <a:off x="6297447" y="2398737"/>
            <a:ext cx="1646153"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Ham ánh sáng, khí trời</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1" name="图片 5">
            <a:extLst>
              <a:ext uri="{FF2B5EF4-FFF2-40B4-BE49-F238E27FC236}">
                <a16:creationId xmlns:a16="http://schemas.microsoft.com/office/drawing/2014/main" id="{8E8BF24A-17F7-4357-91F7-6D29DCB5454E}"/>
              </a:ext>
            </a:extLst>
          </p:cNvPr>
          <p:cNvPicPr>
            <a:picLocks noChangeAspect="1"/>
          </p:cNvPicPr>
          <p:nvPr/>
        </p:nvPicPr>
        <p:blipFill>
          <a:blip r:embed="rId10"/>
          <a:stretch>
            <a:fillRect/>
          </a:stretch>
        </p:blipFill>
        <p:spPr>
          <a:xfrm>
            <a:off x="2097248" y="3246990"/>
            <a:ext cx="2819023" cy="1991549"/>
          </a:xfrm>
          <a:prstGeom prst="rect">
            <a:avLst/>
          </a:prstGeom>
        </p:spPr>
      </p:pic>
      <p:sp>
        <p:nvSpPr>
          <p:cNvPr id="22" name="文本框 7">
            <a:extLst>
              <a:ext uri="{FF2B5EF4-FFF2-40B4-BE49-F238E27FC236}">
                <a16:creationId xmlns:a16="http://schemas.microsoft.com/office/drawing/2014/main" id="{FA654A1A-EB8C-454B-8671-4FEDE8264BAC}"/>
              </a:ext>
            </a:extLst>
          </p:cNvPr>
          <p:cNvSpPr txBox="1"/>
          <p:nvPr/>
        </p:nvSpPr>
        <p:spPr>
          <a:xfrm rot="21065765">
            <a:off x="2343530" y="3611527"/>
            <a:ext cx="2423272" cy="830997"/>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Thành lũy bảo vệ dân làng Xô Man</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21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par>
                                <p:cTn id="63" presetID="16" presetClass="entr" presetSubtype="21"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8"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2440743" cy="523220"/>
          </a:xfrm>
          <a:prstGeom prst="rect">
            <a:avLst/>
          </a:prstGeom>
        </p:spPr>
        <p:txBody>
          <a:bodyPr wrap="squar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rPr>
              <a:t>Đau</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thương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316627" y="2943736"/>
            <a:ext cx="3468479" cy="2450369"/>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4625645" y="3294621"/>
            <a:ext cx="3085157" cy="1569660"/>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Đấy là sự đau thương của một khu rừng mà tác giả tận mắt chứng kiến.</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637362" y="1562833"/>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"Cả rừng xà nu hàng vạn cây không cây nào là không bị thương".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4810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2440743" cy="523220"/>
          </a:xfrm>
          <a:prstGeom prst="rect">
            <a:avLst/>
          </a:prstGeom>
        </p:spPr>
        <p:txBody>
          <a:bodyPr wrap="squar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rPr>
              <a:t>Đau</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thương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816704" y="1407243"/>
            <a:ext cx="3468479" cy="2450369"/>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5125722" y="1758128"/>
            <a:ext cx="3085157" cy="1569660"/>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Đấy là sự đau thương của một khu rừng mà tác giả tận mắt chứng kiến.</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733092" y="1652480"/>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Có cái xót xa của những cây con, tựa như đứa trẻ thơ</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9" name="图片 5">
            <a:extLst>
              <a:ext uri="{FF2B5EF4-FFF2-40B4-BE49-F238E27FC236}">
                <a16:creationId xmlns:a16="http://schemas.microsoft.com/office/drawing/2014/main" id="{E5216BDA-A1F1-4B00-A6DF-2781ED137E17}"/>
              </a:ext>
            </a:extLst>
          </p:cNvPr>
          <p:cNvPicPr>
            <a:picLocks noChangeAspect="1"/>
          </p:cNvPicPr>
          <p:nvPr/>
        </p:nvPicPr>
        <p:blipFill>
          <a:blip r:embed="rId10"/>
          <a:stretch>
            <a:fillRect/>
          </a:stretch>
        </p:blipFill>
        <p:spPr>
          <a:xfrm>
            <a:off x="2301946" y="3955975"/>
            <a:ext cx="3468479" cy="2450369"/>
          </a:xfrm>
          <a:prstGeom prst="rect">
            <a:avLst/>
          </a:prstGeom>
        </p:spPr>
      </p:pic>
      <p:sp>
        <p:nvSpPr>
          <p:cNvPr id="20" name="文本框 7">
            <a:extLst>
              <a:ext uri="{FF2B5EF4-FFF2-40B4-BE49-F238E27FC236}">
                <a16:creationId xmlns:a16="http://schemas.microsoft.com/office/drawing/2014/main" id="{761EFE21-B43E-4EFB-92CA-EEEFE28D43F0}"/>
              </a:ext>
            </a:extLst>
          </p:cNvPr>
          <p:cNvSpPr txBox="1"/>
          <p:nvPr/>
        </p:nvSpPr>
        <p:spPr>
          <a:xfrm rot="21065765">
            <a:off x="2610964" y="4306860"/>
            <a:ext cx="3085157" cy="1569660"/>
          </a:xfrm>
          <a:prstGeom prst="rect">
            <a:avLst/>
          </a:prstGeom>
          <a:noFill/>
        </p:spPr>
        <p:txBody>
          <a:bodyPr wrap="square" rtlCol="0">
            <a:spAutoFit/>
          </a:bodyPr>
          <a:lstStyle/>
          <a:p>
            <a:pPr lvl="0" algn="just" defTabSz="914400" fontAlgn="base">
              <a:spcBef>
                <a:spcPct val="0"/>
              </a:spcBef>
              <a:spcAft>
                <a:spcPct val="0"/>
              </a:spcAft>
            </a:pPr>
            <a:r>
              <a:rPr lang="en-US" sz="2400" dirty="0">
                <a:solidFill>
                  <a:prstClr val="black"/>
                </a:solidFill>
                <a:latin typeface="Times New Roman" panose="02020603050405020304" pitchFamily="18" charset="0"/>
              </a:rPr>
              <a:t>=&gt; </a:t>
            </a:r>
            <a:r>
              <a:rPr lang="vi-VN" sz="2400" dirty="0">
                <a:solidFill>
                  <a:prstClr val="black"/>
                </a:solidFill>
                <a:latin typeface="Times New Roman" panose="02020603050405020304" pitchFamily="18" charset="0"/>
              </a:rPr>
              <a:t>Với cái nhìn bao quát nhưng không kém phần tinh tế, tác giả đã phát hiện ra</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702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1)">
                                      <p:cBhvr>
                                        <p:cTn id="31" dur="2000"/>
                                        <p:tgtEl>
                                          <p:spTgt spid="20"/>
                                        </p:tgtEl>
                                      </p:cBhvr>
                                    </p:animEffect>
                                  </p:childTnLst>
                                </p:cTn>
                              </p:par>
                              <p:par>
                                <p:cTn id="32" presetID="21" presetClass="entr" presetSubtype="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par>
                                <p:cTn id="35" presetID="21"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5934765" cy="523220"/>
          </a:xfrm>
          <a:prstGeom prst="rect">
            <a:avLst/>
          </a:prstGeom>
        </p:spPr>
        <p:txBody>
          <a:bodyPr wrap="square">
            <a:spAutoFit/>
          </a:bodyPr>
          <a:lstStyle/>
          <a:p>
            <a:pPr lvl="0"/>
            <a:r>
              <a:rPr lang="en-US" sz="2800" b="1" dirty="0" err="1">
                <a:solidFill>
                  <a:prstClr val="black"/>
                </a:solidFill>
                <a:latin typeface="Times New Roman" panose="02020603050405020304" pitchFamily="18" charset="0"/>
              </a:rPr>
              <a:t>Nỗi</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đau</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hiện</a:t>
            </a:r>
            <a:r>
              <a:rPr lang="en-US" sz="2800" b="1" dirty="0">
                <a:solidFill>
                  <a:prstClr val="black"/>
                </a:solidFill>
                <a:latin typeface="Times New Roman" panose="02020603050405020304" pitchFamily="18" charset="0"/>
              </a:rPr>
              <a:t> ra </a:t>
            </a:r>
            <a:r>
              <a:rPr lang="en-US" sz="2800" b="1" dirty="0" err="1">
                <a:solidFill>
                  <a:prstClr val="black"/>
                </a:solidFill>
                <a:latin typeface="Times New Roman" panose="02020603050405020304" pitchFamily="18" charset="0"/>
              </a:rPr>
              <a:t>nhiều</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vẻ</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khác</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nhau</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361760" y="2239609"/>
            <a:ext cx="3468479" cy="2450369"/>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4670778" y="2775159"/>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a:t>
            </a:r>
            <a:r>
              <a:rPr lang="en-US" sz="2400" dirty="0">
                <a:solidFill>
                  <a:prstClr val="black"/>
                </a:solidFill>
                <a:latin typeface="Times New Roman" panose="02020603050405020304" pitchFamily="18" charset="0"/>
              </a:rPr>
              <a:t>B</a:t>
            </a:r>
            <a:r>
              <a:rPr lang="vi-VN" sz="2400" dirty="0">
                <a:solidFill>
                  <a:prstClr val="black"/>
                </a:solidFill>
                <a:latin typeface="Times New Roman" panose="02020603050405020304" pitchFamily="18" charset="0"/>
              </a:rPr>
              <a:t>ị chặt đứt ngang nửa thân mình đổ ào ào như một trận bão”.</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733092" y="1652480"/>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Cái đau của những cây xà nu như con người đang tuổi thanh xuân</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764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5934765" cy="523220"/>
          </a:xfrm>
          <a:prstGeom prst="rect">
            <a:avLst/>
          </a:prstGeom>
        </p:spPr>
        <p:txBody>
          <a:bodyPr wrap="square">
            <a:spAutoFit/>
          </a:bodyPr>
          <a:lstStyle/>
          <a:p>
            <a:pPr lvl="0"/>
            <a:r>
              <a:rPr lang="en-US" sz="2800" b="1" dirty="0" err="1">
                <a:solidFill>
                  <a:prstClr val="black"/>
                </a:solidFill>
                <a:latin typeface="Times New Roman" panose="02020603050405020304" pitchFamily="18" charset="0"/>
              </a:rPr>
              <a:t>Nỗi</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đau</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hiện</a:t>
            </a:r>
            <a:r>
              <a:rPr lang="en-US" sz="2800" b="1" dirty="0">
                <a:solidFill>
                  <a:prstClr val="black"/>
                </a:solidFill>
                <a:latin typeface="Times New Roman" panose="02020603050405020304" pitchFamily="18" charset="0"/>
              </a:rPr>
              <a:t> ra </a:t>
            </a:r>
            <a:r>
              <a:rPr lang="en-US" sz="2800" b="1" dirty="0" err="1">
                <a:solidFill>
                  <a:prstClr val="black"/>
                </a:solidFill>
                <a:latin typeface="Times New Roman" panose="02020603050405020304" pitchFamily="18" charset="0"/>
              </a:rPr>
              <a:t>nhiều</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vẻ</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khác</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nhau</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361760" y="1946247"/>
            <a:ext cx="4681910" cy="3937126"/>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4867725" y="2375549"/>
            <a:ext cx="3990131" cy="2677656"/>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"vừa lớn ngang tầm ngực người bị đạn đại bác chặt đứt làm đôi. Ở những cây đó, nhựa còn trong, chất dầu còn loãng, vết thương không lành được cứ loét mãi ra, năm mười hôm sau thì cây chết".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733092" y="1652480"/>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Có cái xót xa của những cây con, tựa như đứa trẻ thơ</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478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2815194" cy="707886"/>
          </a:xfrm>
          <a:prstGeom prst="rect">
            <a:avLst/>
          </a:prstGeom>
        </p:spPr>
        <p:txBody>
          <a:bodyPr wrap="non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Times New Roman"/>
                <a:ea typeface="Times New Roman"/>
              </a:rPr>
              <a:t>Đau</a:t>
            </a:r>
            <a:r>
              <a:rPr lang="en-US" sz="4000" b="1" dirty="0">
                <a:solidFill>
                  <a:srgbClr val="000000"/>
                </a:solidFill>
                <a:latin typeface="Times New Roman"/>
                <a:ea typeface="Times New Roman"/>
              </a:rPr>
              <a:t> </a:t>
            </a:r>
            <a:r>
              <a:rPr lang="en-US" sz="4000" b="1" dirty="0" err="1">
                <a:solidFill>
                  <a:srgbClr val="000000"/>
                </a:solidFill>
                <a:latin typeface="Times New Roman"/>
                <a:ea typeface="Times New Roman"/>
              </a:rPr>
              <a:t>th</a:t>
            </a:r>
            <a:r>
              <a:rPr lang="vi-VN" sz="4000" b="1" dirty="0">
                <a:solidFill>
                  <a:srgbClr val="000000"/>
                </a:solidFill>
                <a:latin typeface="Times New Roman"/>
                <a:ea typeface="Times New Roman"/>
              </a:rPr>
              <a:t>ư</a:t>
            </a:r>
            <a:r>
              <a:rPr lang="en-US" sz="4000" b="1" dirty="0" err="1">
                <a:solidFill>
                  <a:srgbClr val="000000"/>
                </a:solidFill>
                <a:latin typeface="Times New Roman"/>
                <a:ea typeface="Times New Roman"/>
              </a:rPr>
              <a:t>ơng</a:t>
            </a:r>
            <a:endParaRPr kumimoji="0" lang="vi-VN" sz="4000" b="1" i="0" u="none" strike="noStrike" kern="1200" cap="none" spc="0" normalizeH="0" baseline="0" noProof="0" dirty="0">
              <a:ln>
                <a:noFill/>
              </a:ln>
              <a:solidFill>
                <a:srgbClr val="000000"/>
              </a:solidFill>
              <a:effectLst/>
              <a:uLnTx/>
              <a:uFillTx/>
              <a:latin typeface="Times New Roman"/>
              <a:ea typeface="Times New Roman"/>
              <a:cs typeface="+mn-cs"/>
            </a:endParaRPr>
          </a:p>
        </p:txBody>
      </p:sp>
      <p:pic>
        <p:nvPicPr>
          <p:cNvPr id="9" name="图片 5">
            <a:extLst>
              <a:ext uri="{FF2B5EF4-FFF2-40B4-BE49-F238E27FC236}">
                <a16:creationId xmlns:a16="http://schemas.microsoft.com/office/drawing/2014/main" id="{DD323366-FFDA-4DCD-ACE2-1B8B145B19D5}"/>
              </a:ext>
            </a:extLst>
          </p:cNvPr>
          <p:cNvPicPr>
            <a:picLocks noChangeAspect="1"/>
          </p:cNvPicPr>
          <p:nvPr/>
        </p:nvPicPr>
        <p:blipFill>
          <a:blip r:embed="rId9"/>
          <a:stretch>
            <a:fillRect/>
          </a:stretch>
        </p:blipFill>
        <p:spPr>
          <a:xfrm>
            <a:off x="230898" y="944763"/>
            <a:ext cx="5268550" cy="3722062"/>
          </a:xfrm>
          <a:prstGeom prst="rect">
            <a:avLst/>
          </a:prstGeom>
        </p:spPr>
      </p:pic>
      <p:sp>
        <p:nvSpPr>
          <p:cNvPr id="11" name="文本框 7">
            <a:extLst>
              <a:ext uri="{FF2B5EF4-FFF2-40B4-BE49-F238E27FC236}">
                <a16:creationId xmlns:a16="http://schemas.microsoft.com/office/drawing/2014/main" id="{49329868-1D77-47F3-8D76-0E2E51988125}"/>
              </a:ext>
            </a:extLst>
          </p:cNvPr>
          <p:cNvSpPr txBox="1"/>
          <p:nvPr/>
        </p:nvSpPr>
        <p:spPr>
          <a:xfrm rot="21065765">
            <a:off x="839815" y="1553429"/>
            <a:ext cx="4357322" cy="1938992"/>
          </a:xfrm>
          <a:prstGeom prst="rect">
            <a:avLst/>
          </a:prstGeom>
          <a:noFill/>
        </p:spPr>
        <p:txBody>
          <a:bodyPr wrap="square" rtlCol="0">
            <a:spAutoFit/>
          </a:bodyPr>
          <a:lstStyle/>
          <a:p>
            <a:pPr lvl="0"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Nhà văn đã mang nỗi đau của con người để biểu đạt cho nỗi đau của cây. Mối cây ngã xuống mà ta ngỡ như một người XM ngã xuống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2" name="图片 5">
            <a:extLst>
              <a:ext uri="{FF2B5EF4-FFF2-40B4-BE49-F238E27FC236}">
                <a16:creationId xmlns:a16="http://schemas.microsoft.com/office/drawing/2014/main" id="{90FC09E9-A600-487A-BBFD-D3FB8822BE86}"/>
              </a:ext>
            </a:extLst>
          </p:cNvPr>
          <p:cNvPicPr>
            <a:picLocks noChangeAspect="1"/>
          </p:cNvPicPr>
          <p:nvPr/>
        </p:nvPicPr>
        <p:blipFill>
          <a:blip r:embed="rId9"/>
          <a:stretch>
            <a:fillRect/>
          </a:stretch>
        </p:blipFill>
        <p:spPr>
          <a:xfrm>
            <a:off x="5499448" y="2695516"/>
            <a:ext cx="5268550" cy="3722062"/>
          </a:xfrm>
          <a:prstGeom prst="rect">
            <a:avLst/>
          </a:prstGeom>
        </p:spPr>
      </p:pic>
      <p:sp>
        <p:nvSpPr>
          <p:cNvPr id="13" name="文本框 7">
            <a:extLst>
              <a:ext uri="{FF2B5EF4-FFF2-40B4-BE49-F238E27FC236}">
                <a16:creationId xmlns:a16="http://schemas.microsoft.com/office/drawing/2014/main" id="{F571D0C6-0CF0-4039-9DE5-43197F613386}"/>
              </a:ext>
            </a:extLst>
          </p:cNvPr>
          <p:cNvSpPr txBox="1"/>
          <p:nvPr/>
        </p:nvSpPr>
        <p:spPr>
          <a:xfrm rot="21065765">
            <a:off x="6108365" y="3488848"/>
            <a:ext cx="4357322" cy="1569660"/>
          </a:xfrm>
          <a:prstGeom prst="rect">
            <a:avLst/>
          </a:prstGeom>
          <a:noFill/>
        </p:spPr>
        <p:txBody>
          <a:bodyPr wrap="square" rtlCol="0">
            <a:spAutoFit/>
          </a:bodyPr>
          <a:lstStyle/>
          <a:p>
            <a:pPr lvl="0"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Nhưng trong đau thương cây xà nu vấn đẹp đến sững sờ. Đẹp trong dáng ngã kiêu hùng “ Đổ ào ào như một trận bão”.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109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2815194" cy="707886"/>
          </a:xfrm>
          <a:prstGeom prst="rect">
            <a:avLst/>
          </a:prstGeom>
        </p:spPr>
        <p:txBody>
          <a:bodyPr wrap="non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Times New Roman"/>
                <a:ea typeface="Times New Roman"/>
              </a:rPr>
              <a:t>Đau</a:t>
            </a:r>
            <a:r>
              <a:rPr lang="en-US" sz="4000" b="1" dirty="0">
                <a:solidFill>
                  <a:srgbClr val="000000"/>
                </a:solidFill>
                <a:latin typeface="Times New Roman"/>
                <a:ea typeface="Times New Roman"/>
              </a:rPr>
              <a:t> </a:t>
            </a:r>
            <a:r>
              <a:rPr lang="en-US" sz="4000" b="1" dirty="0" err="1">
                <a:solidFill>
                  <a:srgbClr val="000000"/>
                </a:solidFill>
                <a:latin typeface="Times New Roman"/>
                <a:ea typeface="Times New Roman"/>
              </a:rPr>
              <a:t>th</a:t>
            </a:r>
            <a:r>
              <a:rPr lang="vi-VN" sz="4000" b="1" dirty="0">
                <a:solidFill>
                  <a:srgbClr val="000000"/>
                </a:solidFill>
                <a:latin typeface="Times New Roman"/>
                <a:ea typeface="Times New Roman"/>
              </a:rPr>
              <a:t>ư</a:t>
            </a:r>
            <a:r>
              <a:rPr lang="en-US" sz="4000" b="1" dirty="0" err="1">
                <a:solidFill>
                  <a:srgbClr val="000000"/>
                </a:solidFill>
                <a:latin typeface="Times New Roman"/>
                <a:ea typeface="Times New Roman"/>
              </a:rPr>
              <a:t>ơng</a:t>
            </a:r>
            <a:endParaRPr kumimoji="0" lang="vi-VN" sz="4000" b="1" i="0" u="none" strike="noStrike" kern="1200" cap="none" spc="0" normalizeH="0" baseline="0" noProof="0" dirty="0">
              <a:ln>
                <a:noFill/>
              </a:ln>
              <a:solidFill>
                <a:srgbClr val="000000"/>
              </a:solidFill>
              <a:effectLst/>
              <a:uLnTx/>
              <a:uFillTx/>
              <a:latin typeface="Times New Roman"/>
              <a:ea typeface="Times New Roman"/>
              <a:cs typeface="+mn-cs"/>
            </a:endParaRPr>
          </a:p>
        </p:txBody>
      </p:sp>
      <p:pic>
        <p:nvPicPr>
          <p:cNvPr id="9" name="图片 5">
            <a:extLst>
              <a:ext uri="{FF2B5EF4-FFF2-40B4-BE49-F238E27FC236}">
                <a16:creationId xmlns:a16="http://schemas.microsoft.com/office/drawing/2014/main" id="{DD323366-FFDA-4DCD-ACE2-1B8B145B19D5}"/>
              </a:ext>
            </a:extLst>
          </p:cNvPr>
          <p:cNvPicPr>
            <a:picLocks noChangeAspect="1"/>
          </p:cNvPicPr>
          <p:nvPr/>
        </p:nvPicPr>
        <p:blipFill>
          <a:blip r:embed="rId9"/>
          <a:stretch>
            <a:fillRect/>
          </a:stretch>
        </p:blipFill>
        <p:spPr>
          <a:xfrm>
            <a:off x="1313342" y="1596558"/>
            <a:ext cx="5268550" cy="3722062"/>
          </a:xfrm>
          <a:prstGeom prst="rect">
            <a:avLst/>
          </a:prstGeom>
        </p:spPr>
      </p:pic>
      <p:sp>
        <p:nvSpPr>
          <p:cNvPr id="11" name="文本框 7">
            <a:extLst>
              <a:ext uri="{FF2B5EF4-FFF2-40B4-BE49-F238E27FC236}">
                <a16:creationId xmlns:a16="http://schemas.microsoft.com/office/drawing/2014/main" id="{49329868-1D77-47F3-8D76-0E2E51988125}"/>
              </a:ext>
            </a:extLst>
          </p:cNvPr>
          <p:cNvSpPr txBox="1"/>
          <p:nvPr/>
        </p:nvSpPr>
        <p:spPr>
          <a:xfrm rot="21065765">
            <a:off x="1922259" y="1835892"/>
            <a:ext cx="4357322" cy="2677656"/>
          </a:xfrm>
          <a:prstGeom prst="rect">
            <a:avLst/>
          </a:prstGeom>
          <a:noFill/>
        </p:spPr>
        <p:txBody>
          <a:bodyPr wrap="square" rtlCol="0">
            <a:spAutoFit/>
          </a:bodyPr>
          <a:lstStyle/>
          <a:p>
            <a:pPr lvl="0"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Từ những thương tích mà cây xà nu phải gánh chịu nhà văn đã gợi lên cái đau thương, mất mát của một thời mà người dân XM nói riêng và đồng bào Tây Nguyên nói chung phải gánh chịu</a:t>
            </a:r>
            <a:r>
              <a:rPr lang="en-US" sz="2400" b="1" dirty="0">
                <a:solidFill>
                  <a:srgbClr val="C0000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06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3511440"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Sức</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sống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mãnh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733872" y="1321592"/>
            <a:ext cx="3468479" cy="2450369"/>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5042890" y="1857142"/>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"trong rừng ít có loại cây sinh sôi nảy nở khỏe như vậy".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637362" y="1562833"/>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Tác giả đã phát hiện được sự sinh sôi nảy nở mãnh liệt của cây</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3" name="图片 5">
            <a:extLst>
              <a:ext uri="{FF2B5EF4-FFF2-40B4-BE49-F238E27FC236}">
                <a16:creationId xmlns:a16="http://schemas.microsoft.com/office/drawing/2014/main" id="{B87CE94C-00D2-47D7-8B1D-AF3763ACEDDA}"/>
              </a:ext>
            </a:extLst>
          </p:cNvPr>
          <p:cNvPicPr>
            <a:picLocks noChangeAspect="1"/>
          </p:cNvPicPr>
          <p:nvPr/>
        </p:nvPicPr>
        <p:blipFill>
          <a:blip r:embed="rId10"/>
          <a:stretch>
            <a:fillRect/>
          </a:stretch>
        </p:blipFill>
        <p:spPr>
          <a:xfrm>
            <a:off x="2158313" y="3890462"/>
            <a:ext cx="3468479" cy="2450369"/>
          </a:xfrm>
          <a:prstGeom prst="rect">
            <a:avLst/>
          </a:prstGeom>
        </p:spPr>
      </p:pic>
      <p:sp>
        <p:nvSpPr>
          <p:cNvPr id="14" name="文本框 7">
            <a:extLst>
              <a:ext uri="{FF2B5EF4-FFF2-40B4-BE49-F238E27FC236}">
                <a16:creationId xmlns:a16="http://schemas.microsoft.com/office/drawing/2014/main" id="{F6305F5A-114A-475D-AFA8-28FE73410C3D}"/>
              </a:ext>
            </a:extLst>
          </p:cNvPr>
          <p:cNvSpPr txBox="1"/>
          <p:nvPr/>
        </p:nvSpPr>
        <p:spPr>
          <a:xfrm rot="21065765">
            <a:off x="2467331" y="4241347"/>
            <a:ext cx="3085157" cy="1569660"/>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Đây là yếu tố cơ bản để xà nu vượt qua ranh giới của sự sống và cái chết.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05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3511440"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Sức</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sống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mãnh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733872" y="1321592"/>
            <a:ext cx="3468479" cy="2450369"/>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5042890" y="1857142"/>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"Cạnh một cây xà nu mới ngã gục đã có bốn năm cây con mọc lên".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637362" y="1747499"/>
            <a:ext cx="3085157" cy="830997"/>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Sự sống tồn tại ngay trong sự hủy diệt</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3" name="图片 5">
            <a:extLst>
              <a:ext uri="{FF2B5EF4-FFF2-40B4-BE49-F238E27FC236}">
                <a16:creationId xmlns:a16="http://schemas.microsoft.com/office/drawing/2014/main" id="{B87CE94C-00D2-47D7-8B1D-AF3763ACEDDA}"/>
              </a:ext>
            </a:extLst>
          </p:cNvPr>
          <p:cNvPicPr>
            <a:picLocks noChangeAspect="1"/>
          </p:cNvPicPr>
          <p:nvPr/>
        </p:nvPicPr>
        <p:blipFill>
          <a:blip r:embed="rId10"/>
          <a:stretch>
            <a:fillRect/>
          </a:stretch>
        </p:blipFill>
        <p:spPr>
          <a:xfrm>
            <a:off x="1224793" y="3890462"/>
            <a:ext cx="4401999" cy="2450369"/>
          </a:xfrm>
          <a:prstGeom prst="rect">
            <a:avLst/>
          </a:prstGeom>
        </p:spPr>
      </p:pic>
      <p:sp>
        <p:nvSpPr>
          <p:cNvPr id="14" name="文本框 7">
            <a:extLst>
              <a:ext uri="{FF2B5EF4-FFF2-40B4-BE49-F238E27FC236}">
                <a16:creationId xmlns:a16="http://schemas.microsoft.com/office/drawing/2014/main" id="{F6305F5A-114A-475D-AFA8-28FE73410C3D}"/>
              </a:ext>
            </a:extLst>
          </p:cNvPr>
          <p:cNvSpPr txBox="1"/>
          <p:nvPr/>
        </p:nvSpPr>
        <p:spPr>
          <a:xfrm rot="21065765">
            <a:off x="1555196" y="4312364"/>
            <a:ext cx="4002821" cy="1569660"/>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Tác giả sử dụng cách nói đối lập (ngã gục- mọc lên; một- bốn năm) để khẳng định một khát vọng thật của sự sống.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813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3511440"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Sức</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sống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mãnh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图片 5">
            <a:extLst>
              <a:ext uri="{FF2B5EF4-FFF2-40B4-BE49-F238E27FC236}">
                <a16:creationId xmlns:a16="http://schemas.microsoft.com/office/drawing/2014/main" id="{24480541-0394-48B8-AFBD-2CDE9C72F302}"/>
              </a:ext>
            </a:extLst>
          </p:cNvPr>
          <p:cNvPicPr>
            <a:picLocks noChangeAspect="1"/>
          </p:cNvPicPr>
          <p:nvPr/>
        </p:nvPicPr>
        <p:blipFill>
          <a:blip r:embed="rId10"/>
          <a:stretch>
            <a:fillRect/>
          </a:stretch>
        </p:blipFill>
        <p:spPr>
          <a:xfrm>
            <a:off x="4733872" y="1321592"/>
            <a:ext cx="3468479" cy="2450369"/>
          </a:xfrm>
          <a:prstGeom prst="rect">
            <a:avLst/>
          </a:prstGeom>
        </p:spPr>
      </p:pic>
      <p:sp>
        <p:nvSpPr>
          <p:cNvPr id="16" name="文本框 7">
            <a:extLst>
              <a:ext uri="{FF2B5EF4-FFF2-40B4-BE49-F238E27FC236}">
                <a16:creationId xmlns:a16="http://schemas.microsoft.com/office/drawing/2014/main" id="{1B8C6D29-E631-4066-ABF0-075640DB79DE}"/>
              </a:ext>
            </a:extLst>
          </p:cNvPr>
          <p:cNvSpPr txBox="1"/>
          <p:nvPr/>
        </p:nvSpPr>
        <p:spPr>
          <a:xfrm rot="21065765">
            <a:off x="5042890" y="1857142"/>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"…cây con mọc lên, hình nhọn mũi tên lao thẳng lên bầu trời".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424074" y="1116930"/>
            <a:ext cx="3468479" cy="2450369"/>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637362" y="1562833"/>
            <a:ext cx="3085157"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Cây xà nu đã tự vươn lên bằng sức sống nội tại của mình</a:t>
            </a:r>
            <a:r>
              <a:rPr lang="en-US" sz="2400" dirty="0">
                <a:solidFill>
                  <a:prstClr val="black"/>
                </a:solidFill>
                <a:latin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3" name="图片 5">
            <a:extLst>
              <a:ext uri="{FF2B5EF4-FFF2-40B4-BE49-F238E27FC236}">
                <a16:creationId xmlns:a16="http://schemas.microsoft.com/office/drawing/2014/main" id="{B87CE94C-00D2-47D7-8B1D-AF3763ACEDDA}"/>
              </a:ext>
            </a:extLst>
          </p:cNvPr>
          <p:cNvPicPr>
            <a:picLocks noChangeAspect="1"/>
          </p:cNvPicPr>
          <p:nvPr/>
        </p:nvPicPr>
        <p:blipFill>
          <a:blip r:embed="rId10"/>
          <a:stretch>
            <a:fillRect/>
          </a:stretch>
        </p:blipFill>
        <p:spPr>
          <a:xfrm>
            <a:off x="1224793" y="3890462"/>
            <a:ext cx="4401999" cy="2450369"/>
          </a:xfrm>
          <a:prstGeom prst="rect">
            <a:avLst/>
          </a:prstGeom>
        </p:spPr>
      </p:pic>
      <p:sp>
        <p:nvSpPr>
          <p:cNvPr id="14" name="文本框 7">
            <a:extLst>
              <a:ext uri="{FF2B5EF4-FFF2-40B4-BE49-F238E27FC236}">
                <a16:creationId xmlns:a16="http://schemas.microsoft.com/office/drawing/2014/main" id="{F6305F5A-114A-475D-AFA8-28FE73410C3D}"/>
              </a:ext>
            </a:extLst>
          </p:cNvPr>
          <p:cNvSpPr txBox="1"/>
          <p:nvPr/>
        </p:nvSpPr>
        <p:spPr>
          <a:xfrm rot="21065765">
            <a:off x="1646587" y="4371064"/>
            <a:ext cx="3420300" cy="1200329"/>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Xà nu đẹp một vẻ đẹp hùng tráng, man dại đẫm chất núi rừng.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6364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547033" y="650907"/>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487534" y="178426"/>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pic>
        <p:nvPicPr>
          <p:cNvPr id="8" name="Picture 7"/>
          <p:cNvPicPr>
            <a:picLocks noChangeAspect="1"/>
          </p:cNvPicPr>
          <p:nvPr/>
        </p:nvPicPr>
        <p:blipFill>
          <a:blip r:embed="rId8"/>
          <a:stretch>
            <a:fillRect/>
          </a:stretch>
        </p:blipFill>
        <p:spPr>
          <a:xfrm>
            <a:off x="7158341" y="1278240"/>
            <a:ext cx="3926164" cy="405419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图片 5">
            <a:extLst>
              <a:ext uri="{FF2B5EF4-FFF2-40B4-BE49-F238E27FC236}">
                <a16:creationId xmlns:a16="http://schemas.microsoft.com/office/drawing/2014/main" id="{94CAB3EA-C5B6-4174-999F-DA98A6626DE4}"/>
              </a:ext>
            </a:extLst>
          </p:cNvPr>
          <p:cNvPicPr>
            <a:picLocks noChangeAspect="1"/>
          </p:cNvPicPr>
          <p:nvPr/>
        </p:nvPicPr>
        <p:blipFill>
          <a:blip r:embed="rId9"/>
          <a:stretch>
            <a:fillRect/>
          </a:stretch>
        </p:blipFill>
        <p:spPr>
          <a:xfrm>
            <a:off x="567603" y="899063"/>
            <a:ext cx="4463149" cy="3153072"/>
          </a:xfrm>
          <a:prstGeom prst="rect">
            <a:avLst/>
          </a:prstGeom>
        </p:spPr>
      </p:pic>
      <p:sp>
        <p:nvSpPr>
          <p:cNvPr id="10" name="文本框 7">
            <a:extLst>
              <a:ext uri="{FF2B5EF4-FFF2-40B4-BE49-F238E27FC236}">
                <a16:creationId xmlns:a16="http://schemas.microsoft.com/office/drawing/2014/main" id="{4BD64A20-9FA6-4806-85D8-33D8E0FF6A23}"/>
              </a:ext>
            </a:extLst>
          </p:cNvPr>
          <p:cNvSpPr txBox="1"/>
          <p:nvPr/>
        </p:nvSpPr>
        <p:spPr>
          <a:xfrm rot="21065765">
            <a:off x="1266198" y="1519501"/>
            <a:ext cx="3396471" cy="1569660"/>
          </a:xfrm>
          <a:prstGeom prst="rect">
            <a:avLst/>
          </a:prstGeom>
          <a:noFill/>
        </p:spPr>
        <p:txBody>
          <a:bodyPr wrap="square" rtlCol="0">
            <a:spAutoFit/>
          </a:bodyPr>
          <a:lstStyle/>
          <a:p>
            <a:pPr algn="just" defTabSz="914400" fontAlgn="base">
              <a:spcBef>
                <a:spcPct val="0"/>
              </a:spcBef>
              <a:spcAft>
                <a:spcPct val="0"/>
              </a:spcAft>
            </a:pPr>
            <a:r>
              <a:rPr lang="vi-VN" sz="2400" b="1" dirty="0" smtClean="0">
                <a:solidFill>
                  <a:srgbClr val="C00000"/>
                </a:solidFill>
                <a:latin typeface="Times New Roman" panose="02020603050405020304" pitchFamily="18" charset="0"/>
                <a:cs typeface="Times New Roman" panose="02020603050405020304" pitchFamily="18" charset="0"/>
              </a:rPr>
              <a:t>N</a:t>
            </a:r>
            <a:r>
              <a:rPr lang="en-US" sz="2400" b="1" dirty="0" err="1" smtClean="0">
                <a:solidFill>
                  <a:srgbClr val="C00000"/>
                </a:solidFill>
                <a:latin typeface="Times New Roman" panose="02020603050405020304" pitchFamily="18" charset="0"/>
                <a:cs typeface="Times New Roman" panose="02020603050405020304" pitchFamily="18" charset="0"/>
              </a:rPr>
              <a:t>guyễn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Trung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Thành</a:t>
            </a:r>
            <a:r>
              <a:rPr lang="vi-VN" sz="2400" b="1" dirty="0" smtClean="0">
                <a:solidFill>
                  <a:srgbClr val="C00000"/>
                </a:solidFill>
                <a:latin typeface="Times New Roman" panose="02020603050405020304" pitchFamily="18" charset="0"/>
                <a:cs typeface="Times New Roman" panose="02020603050405020304" pitchFamily="18" charset="0"/>
              </a:rPr>
              <a:t> </a:t>
            </a:r>
            <a:r>
              <a:rPr lang="vi-VN" sz="2400" b="1" dirty="0">
                <a:solidFill>
                  <a:srgbClr val="C00000"/>
                </a:solidFill>
                <a:latin typeface="Times New Roman" panose="02020603050405020304" pitchFamily="18" charset="0"/>
                <a:cs typeface="Times New Roman" panose="02020603050405020304" pitchFamily="18" charset="0"/>
              </a:rPr>
              <a:t>tên thật là Nguyễn Văn Báu, sinh năm 1932, quê ở Quảng Nam</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EE42127-6EAD-439D-A721-DB15E43A87DA}"/>
              </a:ext>
            </a:extLst>
          </p:cNvPr>
          <p:cNvSpPr/>
          <p:nvPr/>
        </p:nvSpPr>
        <p:spPr>
          <a:xfrm>
            <a:off x="1760253" y="97911"/>
            <a:ext cx="1876411" cy="584775"/>
          </a:xfrm>
          <a:prstGeom prst="rect">
            <a:avLst/>
          </a:prstGeom>
        </p:spPr>
        <p:txBody>
          <a:bodyPr wrap="none">
            <a:spAutoFit/>
          </a:bodyPr>
          <a:lstStyle/>
          <a:p>
            <a:r>
              <a:rPr lang="vi-VN" sz="3200" b="1" dirty="0">
                <a:solidFill>
                  <a:prstClr val="black"/>
                </a:solidFill>
                <a:latin typeface="Times New Roman"/>
                <a:ea typeface="Times New Roman"/>
              </a:rPr>
              <a:t>1. Tác giả</a:t>
            </a:r>
            <a:endParaRPr lang="en-US" dirty="0"/>
          </a:p>
        </p:txBody>
      </p:sp>
      <p:pic>
        <p:nvPicPr>
          <p:cNvPr id="12" name="图片 5">
            <a:extLst>
              <a:ext uri="{FF2B5EF4-FFF2-40B4-BE49-F238E27FC236}">
                <a16:creationId xmlns:a16="http://schemas.microsoft.com/office/drawing/2014/main" id="{4E13E135-D8E9-4ABD-8BF9-D7304492B588}"/>
              </a:ext>
            </a:extLst>
          </p:cNvPr>
          <p:cNvPicPr>
            <a:picLocks noChangeAspect="1"/>
          </p:cNvPicPr>
          <p:nvPr/>
        </p:nvPicPr>
        <p:blipFill>
          <a:blip r:embed="rId9"/>
          <a:stretch>
            <a:fillRect/>
          </a:stretch>
        </p:blipFill>
        <p:spPr>
          <a:xfrm>
            <a:off x="3366780" y="3607017"/>
            <a:ext cx="4463149" cy="3153072"/>
          </a:xfrm>
          <a:prstGeom prst="rect">
            <a:avLst/>
          </a:prstGeom>
        </p:spPr>
      </p:pic>
      <p:sp>
        <p:nvSpPr>
          <p:cNvPr id="13" name="文本框 7">
            <a:extLst>
              <a:ext uri="{FF2B5EF4-FFF2-40B4-BE49-F238E27FC236}">
                <a16:creationId xmlns:a16="http://schemas.microsoft.com/office/drawing/2014/main" id="{5D4241DB-AD9F-4E48-9DF3-C95AF98BDA4B}"/>
              </a:ext>
            </a:extLst>
          </p:cNvPr>
          <p:cNvSpPr txBox="1"/>
          <p:nvPr/>
        </p:nvSpPr>
        <p:spPr>
          <a:xfrm rot="21065765">
            <a:off x="4065375" y="4042789"/>
            <a:ext cx="3396471" cy="1938992"/>
          </a:xfrm>
          <a:prstGeom prst="rect">
            <a:avLst/>
          </a:prstGeom>
          <a:noFill/>
        </p:spPr>
        <p:txBody>
          <a:bodyPr wrap="square" rtlCol="0">
            <a:spAutoFit/>
          </a:bodyPr>
          <a:lstStyle/>
          <a:p>
            <a:pPr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Là nhà văn trưởng thành trong 2 cuộc kháng chiến và gắn bó mật thiết với mảnh đất </a:t>
            </a:r>
            <a:r>
              <a:rPr lang="vi-VN" sz="2400" b="1" dirty="0" smtClean="0">
                <a:solidFill>
                  <a:srgbClr val="C00000"/>
                </a:solidFill>
                <a:latin typeface="Times New Roman" panose="02020603050405020304" pitchFamily="18" charset="0"/>
                <a:cs typeface="Times New Roman" panose="02020603050405020304" pitchFamily="18" charset="0"/>
              </a:rPr>
              <a:t>T</a:t>
            </a:r>
            <a:r>
              <a:rPr lang="en-US" sz="2400" b="1" dirty="0" err="1" smtClean="0">
                <a:solidFill>
                  <a:srgbClr val="C00000"/>
                </a:solidFill>
                <a:latin typeface="Times New Roman" panose="02020603050405020304" pitchFamily="18" charset="0"/>
                <a:cs typeface="Times New Roman" panose="02020603050405020304" pitchFamily="18" charset="0"/>
              </a:rPr>
              <a:t>ây</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Nguyên</a:t>
            </a:r>
            <a:r>
              <a:rPr lang="en-US" sz="2400" b="1" dirty="0" smtClean="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4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3511440"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Sức</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sống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mãnh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54225" y="1145633"/>
            <a:ext cx="7392501" cy="5222564"/>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1228702" y="2300206"/>
            <a:ext cx="5808007" cy="1938992"/>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Đúng như Hoàng Trung Thông đã viết:</a:t>
            </a:r>
          </a:p>
          <a:p>
            <a:pPr lvl="0" algn="just" defTabSz="914400" fontAlgn="base">
              <a:spcBef>
                <a:spcPct val="0"/>
              </a:spcBef>
              <a:spcAft>
                <a:spcPct val="0"/>
              </a:spcAft>
            </a:pPr>
            <a:r>
              <a:rPr lang="vi-VN" sz="2400" i="1" dirty="0">
                <a:solidFill>
                  <a:prstClr val="black"/>
                </a:solidFill>
                <a:latin typeface="Times New Roman" panose="02020603050405020304" pitchFamily="18" charset="0"/>
              </a:rPr>
              <a:t>Ta lại viết bài thơ lên báng súng</a:t>
            </a:r>
          </a:p>
          <a:p>
            <a:pPr lvl="0" algn="just" defTabSz="914400" fontAlgn="base">
              <a:spcBef>
                <a:spcPct val="0"/>
              </a:spcBef>
              <a:spcAft>
                <a:spcPct val="0"/>
              </a:spcAft>
            </a:pPr>
            <a:r>
              <a:rPr lang="vi-VN" sz="2400" i="1" dirty="0">
                <a:solidFill>
                  <a:prstClr val="black"/>
                </a:solidFill>
                <a:latin typeface="Times New Roman" panose="02020603050405020304" pitchFamily="18" charset="0"/>
              </a:rPr>
              <a:t>Con lớn lên viết tiếp thay cha</a:t>
            </a:r>
          </a:p>
          <a:p>
            <a:pPr lvl="0" algn="just" defTabSz="914400" fontAlgn="base">
              <a:spcBef>
                <a:spcPct val="0"/>
              </a:spcBef>
              <a:spcAft>
                <a:spcPct val="0"/>
              </a:spcAft>
            </a:pPr>
            <a:r>
              <a:rPr lang="vi-VN" sz="2400" i="1" dirty="0">
                <a:solidFill>
                  <a:prstClr val="black"/>
                </a:solidFill>
                <a:latin typeface="Times New Roman" panose="02020603050405020304" pitchFamily="18" charset="0"/>
              </a:rPr>
              <a:t>Người đứng dậy viết tiếp người ngã xuống</a:t>
            </a:r>
          </a:p>
          <a:p>
            <a:pPr lvl="0" algn="just" defTabSz="914400" fontAlgn="base">
              <a:spcBef>
                <a:spcPct val="0"/>
              </a:spcBef>
              <a:spcAft>
                <a:spcPct val="0"/>
              </a:spcAft>
            </a:pPr>
            <a:r>
              <a:rPr lang="vi-VN" sz="2400" i="1" dirty="0">
                <a:solidFill>
                  <a:prstClr val="black"/>
                </a:solidFill>
                <a:latin typeface="Times New Roman" panose="02020603050405020304" pitchFamily="18" charset="0"/>
              </a:rPr>
              <a:t>Người hôm nay viết tiếp người hôm qua</a:t>
            </a:r>
          </a:p>
        </p:txBody>
      </p:sp>
    </p:spTree>
    <p:extLst>
      <p:ext uri="{BB962C8B-B14F-4D97-AF65-F5344CB8AC3E}">
        <p14:creationId xmlns:p14="http://schemas.microsoft.com/office/powerpoint/2010/main" val="8089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9" y="327903"/>
            <a:ext cx="3511440"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Sức</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sống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mãnh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54225" y="1145633"/>
            <a:ext cx="6365357" cy="4496920"/>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1275729" y="2122662"/>
            <a:ext cx="4199774" cy="1938992"/>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Sức sống mãnh liệt của cây tượng trưng cho sự anh dũng, bất khuất, kiên cường của người dân Xô Man.</a:t>
            </a:r>
          </a:p>
          <a:p>
            <a:pPr lvl="0" algn="just" defTabSz="914400" fontAlgn="base">
              <a:spcBef>
                <a:spcPct val="0"/>
              </a:spcBef>
              <a:spcAft>
                <a:spcPct val="0"/>
              </a:spcAft>
            </a:pPr>
            <a:endParaRPr lang="vi-VN" sz="24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998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8" y="327903"/>
            <a:ext cx="5084681"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Ham </a:t>
            </a:r>
            <a:r>
              <a:rPr lang="en-US" sz="2800" b="1" dirty="0" err="1">
                <a:solidFill>
                  <a:prstClr val="black"/>
                </a:solidFill>
                <a:latin typeface="Times New Roman" panose="02020603050405020304" pitchFamily="18" charset="0"/>
              </a:rPr>
              <a:t>ánh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sáng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khí</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trời</a:t>
            </a:r>
            <a:r>
              <a:rPr lang="en-US" sz="2800" b="1" dirty="0">
                <a:solidFill>
                  <a:prstClr val="black"/>
                </a:solidFill>
                <a:latin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54225" y="1145633"/>
            <a:ext cx="6365357" cy="4496920"/>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1275729" y="1568664"/>
            <a:ext cx="4199774" cy="3046988"/>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a:t>
            </a:r>
            <a:r>
              <a:rPr lang="vi-VN" sz="2400" i="1" dirty="0">
                <a:solidFill>
                  <a:prstClr val="black"/>
                </a:solidFill>
                <a:latin typeface="Times New Roman" panose="02020603050405020304" pitchFamily="18" charset="0"/>
              </a:rPr>
              <a:t>Cũng có ít loại cây ham ánh sáng mặt trời đến thê. Nó phóng lên rất nhanh để tiêp lấy ánh nắng, thứ ánh nắng trong rừng rọi từ trên cao xuống từng luồng lớn thẳng tắp, long lánh vô số hạt bụi vàng từ nhựa cây bay ra, thơm mỡ màng</a:t>
            </a:r>
            <a:r>
              <a:rPr lang="vi-VN" sz="2400" dirty="0">
                <a:solidFill>
                  <a:prstClr val="black"/>
                </a:solidFill>
                <a:latin typeface="Times New Roman" panose="02020603050405020304" pitchFamily="18" charset="0"/>
              </a:rPr>
              <a:t>” </a:t>
            </a:r>
          </a:p>
        </p:txBody>
      </p:sp>
      <p:pic>
        <p:nvPicPr>
          <p:cNvPr id="12" name="图片 5">
            <a:extLst>
              <a:ext uri="{FF2B5EF4-FFF2-40B4-BE49-F238E27FC236}">
                <a16:creationId xmlns:a16="http://schemas.microsoft.com/office/drawing/2014/main" id="{7A673821-8F3F-4D0E-AEAA-1C6AB5CD50AF}"/>
              </a:ext>
            </a:extLst>
          </p:cNvPr>
          <p:cNvPicPr>
            <a:picLocks noChangeAspect="1"/>
          </p:cNvPicPr>
          <p:nvPr/>
        </p:nvPicPr>
        <p:blipFill>
          <a:blip r:embed="rId10"/>
          <a:stretch>
            <a:fillRect/>
          </a:stretch>
        </p:blipFill>
        <p:spPr>
          <a:xfrm>
            <a:off x="6186484" y="1429908"/>
            <a:ext cx="3715776" cy="2625076"/>
          </a:xfrm>
          <a:prstGeom prst="rect">
            <a:avLst/>
          </a:prstGeom>
        </p:spPr>
      </p:pic>
      <p:sp>
        <p:nvSpPr>
          <p:cNvPr id="13" name="文本框 7">
            <a:extLst>
              <a:ext uri="{FF2B5EF4-FFF2-40B4-BE49-F238E27FC236}">
                <a16:creationId xmlns:a16="http://schemas.microsoft.com/office/drawing/2014/main" id="{DDB445FE-F5FE-4F6A-B042-2E40183FCD83}"/>
              </a:ext>
            </a:extLst>
          </p:cNvPr>
          <p:cNvSpPr txBox="1"/>
          <p:nvPr/>
        </p:nvSpPr>
        <p:spPr>
          <a:xfrm rot="21065765">
            <a:off x="6962913" y="1767783"/>
            <a:ext cx="2451617" cy="1938992"/>
          </a:xfrm>
          <a:prstGeom prst="rect">
            <a:avLst/>
          </a:prstGeom>
          <a:noFill/>
        </p:spPr>
        <p:txBody>
          <a:bodyPr wrap="square" rtlCol="0">
            <a:spAutoFit/>
          </a:bodyPr>
          <a:lstStyle/>
          <a:p>
            <a:pPr lvl="0" algn="just" defTabSz="914400" fontAlgn="base">
              <a:spcBef>
                <a:spcPct val="0"/>
              </a:spcBef>
              <a:spcAft>
                <a:spcPct val="0"/>
              </a:spcAft>
            </a:pPr>
            <a:r>
              <a:rPr lang="vi-VN" sz="2000" dirty="0">
                <a:solidFill>
                  <a:prstClr val="black"/>
                </a:solidFill>
                <a:latin typeface="Times New Roman" panose="02020603050405020304" pitchFamily="18" charset="0"/>
              </a:rPr>
              <a:t>Tượng trưng cho sự khát khao tự do của dân làng XM. Vì tự do họ đã cùng nhau cầm vũ khí tiêu diệt kẻ thù</a:t>
            </a:r>
          </a:p>
        </p:txBody>
      </p:sp>
    </p:spTree>
    <p:extLst>
      <p:ext uri="{BB962C8B-B14F-4D97-AF65-F5344CB8AC3E}">
        <p14:creationId xmlns:p14="http://schemas.microsoft.com/office/powerpoint/2010/main" val="348485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750029"/>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8" y="327903"/>
            <a:ext cx="6211603"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Thành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lũy</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bảo</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vệ</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dân</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làng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Xô</a:t>
            </a:r>
            <a:r>
              <a:rPr lang="en-US" sz="2800" b="1" dirty="0">
                <a:solidFill>
                  <a:prstClr val="black"/>
                </a:solidFill>
                <a:latin typeface="Times New Roman" panose="02020603050405020304" pitchFamily="18" charset="0"/>
              </a:rPr>
              <a:t> Man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67835" y="1180540"/>
            <a:ext cx="4657172" cy="3290142"/>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1335016" y="1884775"/>
            <a:ext cx="3063728" cy="1569660"/>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Mỗi ngày giặc bắn đại bác 3 lần vào làng nhưng làng XM vẫn bình yên </a:t>
            </a:r>
          </a:p>
        </p:txBody>
      </p:sp>
      <p:pic>
        <p:nvPicPr>
          <p:cNvPr id="12" name="图片 5">
            <a:extLst>
              <a:ext uri="{FF2B5EF4-FFF2-40B4-BE49-F238E27FC236}">
                <a16:creationId xmlns:a16="http://schemas.microsoft.com/office/drawing/2014/main" id="{7A673821-8F3F-4D0E-AEAA-1C6AB5CD50AF}"/>
              </a:ext>
            </a:extLst>
          </p:cNvPr>
          <p:cNvPicPr>
            <a:picLocks noChangeAspect="1"/>
          </p:cNvPicPr>
          <p:nvPr/>
        </p:nvPicPr>
        <p:blipFill>
          <a:blip r:embed="rId10"/>
          <a:stretch>
            <a:fillRect/>
          </a:stretch>
        </p:blipFill>
        <p:spPr>
          <a:xfrm>
            <a:off x="6186484" y="1429908"/>
            <a:ext cx="3715776" cy="2625076"/>
          </a:xfrm>
          <a:prstGeom prst="rect">
            <a:avLst/>
          </a:prstGeom>
        </p:spPr>
      </p:pic>
      <p:sp>
        <p:nvSpPr>
          <p:cNvPr id="13" name="文本框 7">
            <a:extLst>
              <a:ext uri="{FF2B5EF4-FFF2-40B4-BE49-F238E27FC236}">
                <a16:creationId xmlns:a16="http://schemas.microsoft.com/office/drawing/2014/main" id="{DDB445FE-F5FE-4F6A-B042-2E40183FCD83}"/>
              </a:ext>
            </a:extLst>
          </p:cNvPr>
          <p:cNvSpPr txBox="1"/>
          <p:nvPr/>
        </p:nvSpPr>
        <p:spPr>
          <a:xfrm rot="21065765">
            <a:off x="6962913" y="2075559"/>
            <a:ext cx="2451617" cy="1323439"/>
          </a:xfrm>
          <a:prstGeom prst="rect">
            <a:avLst/>
          </a:prstGeom>
          <a:noFill/>
        </p:spPr>
        <p:txBody>
          <a:bodyPr wrap="square" rtlCol="0">
            <a:spAutoFit/>
          </a:bodyPr>
          <a:lstStyle/>
          <a:p>
            <a:pPr lvl="0" algn="just" defTabSz="914400" fontAlgn="base">
              <a:spcBef>
                <a:spcPct val="0"/>
              </a:spcBef>
              <a:spcAft>
                <a:spcPct val="0"/>
              </a:spcAft>
            </a:pPr>
            <a:r>
              <a:rPr lang="vi-VN" sz="2000" dirty="0">
                <a:solidFill>
                  <a:prstClr val="black"/>
                </a:solidFill>
                <a:latin typeface="Times New Roman" panose="02020603050405020304" pitchFamily="18" charset="0"/>
              </a:rPr>
              <a:t>Vững trãi, không khuất phục trước mưa bom bão đạn của kẻ thù</a:t>
            </a:r>
            <a:r>
              <a:rPr lang="en-US" sz="2000" dirty="0">
                <a:solidFill>
                  <a:prstClr val="black"/>
                </a:solidFill>
                <a:latin typeface="Times New Roman" panose="02020603050405020304" pitchFamily="18" charset="0"/>
              </a:rPr>
              <a:t>.</a:t>
            </a:r>
            <a:endParaRPr lang="vi-VN" sz="20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2338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8" y="327903"/>
            <a:ext cx="6547741"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Thành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lũy</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bảo</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vệ</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dân</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làng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Xô</a:t>
            </a:r>
            <a:r>
              <a:rPr lang="en-US" sz="2800" b="1" dirty="0">
                <a:solidFill>
                  <a:prstClr val="black"/>
                </a:solidFill>
                <a:latin typeface="Times New Roman" panose="02020603050405020304" pitchFamily="18" charset="0"/>
              </a:rPr>
              <a:t> Man</a:t>
            </a: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54226" y="1145633"/>
            <a:ext cx="5560014" cy="3927971"/>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850834" y="1725802"/>
            <a:ext cx="4199774" cy="2308324"/>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Hình ảnh ấy ẩn dụ cho những con người đang chiến đấu bảo vệ quê hương như cụ Mết, T nú, Dít…Đó là vẻ đẹp của bức thành đồng kiên cố, tấm lá thép vĩ đại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7579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8" y="327903"/>
            <a:ext cx="6547741"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Thành</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lũy</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bảo</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vệ</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dân</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làng</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Xô</a:t>
            </a:r>
            <a:r>
              <a:rPr lang="en-US" sz="2800" b="1" dirty="0">
                <a:solidFill>
                  <a:prstClr val="black"/>
                </a:solidFill>
                <a:latin typeface="Times New Roman" panose="02020603050405020304" pitchFamily="18" charset="0"/>
              </a:rPr>
              <a:t> Man</a:t>
            </a: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54226" y="1145633"/>
            <a:ext cx="5560014" cy="3927971"/>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1146527" y="1882740"/>
            <a:ext cx="4199774" cy="1938992"/>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Vì vậy mà suốt 5 năm chưa hề có một cán bộ náo bị giặc bắt hoặc chết tron rừng. Bởi rừng xà nu đã mang vẻ đẹp “ Rừng che bộ đội , rừng vây quân thù”.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79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graphicFrame>
        <p:nvGraphicFramePr>
          <p:cNvPr id="3" name="Group 32"/>
          <p:cNvGraphicFramePr>
            <a:graphicFrameLocks/>
          </p:cNvGraphicFramePr>
          <p:nvPr>
            <p:extLst>
              <p:ext uri="{D42A27DB-BD31-4B8C-83A1-F6EECF244321}">
                <p14:modId xmlns:p14="http://schemas.microsoft.com/office/powerpoint/2010/main" val="3749211023"/>
              </p:ext>
            </p:extLst>
          </p:nvPr>
        </p:nvGraphicFramePr>
        <p:xfrm>
          <a:off x="1970303" y="624363"/>
          <a:ext cx="8574796" cy="4868640"/>
        </p:xfrm>
        <a:graphic>
          <a:graphicData uri="http://schemas.openxmlformats.org/drawingml/2006/table">
            <a:tbl>
              <a:tblPr/>
              <a:tblGrid>
                <a:gridCol w="4043159">
                  <a:extLst>
                    <a:ext uri="{9D8B030D-6E8A-4147-A177-3AD203B41FA5}">
                      <a16:colId xmlns:a16="http://schemas.microsoft.com/office/drawing/2014/main" val="20000"/>
                    </a:ext>
                  </a:extLst>
                </a:gridCol>
                <a:gridCol w="4531637">
                  <a:extLst>
                    <a:ext uri="{9D8B030D-6E8A-4147-A177-3AD203B41FA5}">
                      <a16:colId xmlns:a16="http://schemas.microsoft.com/office/drawing/2014/main" val="20001"/>
                    </a:ext>
                  </a:extLst>
                </a:gridCol>
              </a:tblGrid>
              <a:tr h="6085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Rừng</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xà</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nu</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Người</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dân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Xô</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man</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0"/>
                  </a:ext>
                </a:extLst>
              </a:tr>
              <a:tr h="42600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1"/>
                  </a:ext>
                </a:extLst>
              </a:tr>
            </a:tbl>
          </a:graphicData>
        </a:graphic>
      </p:graphicFrame>
      <p:sp>
        <p:nvSpPr>
          <p:cNvPr id="4" name="Text Box 28"/>
          <p:cNvSpPr txBox="1">
            <a:spLocks noChangeArrowheads="1"/>
          </p:cNvSpPr>
          <p:nvPr/>
        </p:nvSpPr>
        <p:spPr bwMode="auto">
          <a:xfrm>
            <a:off x="1938910" y="1209547"/>
            <a:ext cx="4267200" cy="461665"/>
          </a:xfrm>
          <a:prstGeom prst="rect">
            <a:avLst/>
          </a:prstGeom>
          <a:noFill/>
          <a:ln w="9525">
            <a:noFill/>
            <a:miter lim="800000"/>
            <a:headEnd/>
            <a:tailEnd/>
          </a:ln>
          <a:effectLst/>
        </p:spPr>
        <p:txBody>
          <a:bodyPr>
            <a:spAutoFit/>
          </a:bodyPr>
          <a:lstStyle/>
          <a:p>
            <a:pPr defTabSz="914400">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Chịu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đau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thương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mát</a:t>
            </a:r>
            <a:endParaRPr lang="en-US" sz="2400" b="1" dirty="0">
              <a:solidFill>
                <a:prstClr val="black"/>
              </a:solidFill>
              <a:latin typeface="Times New Roman" pitchFamily="18" charset="0"/>
              <a:cs typeface="Times New Roman" pitchFamily="18" charset="0"/>
            </a:endParaRPr>
          </a:p>
        </p:txBody>
      </p:sp>
      <p:sp>
        <p:nvSpPr>
          <p:cNvPr id="6" name="Text Box 29"/>
          <p:cNvSpPr txBox="1">
            <a:spLocks noChangeArrowheads="1"/>
          </p:cNvSpPr>
          <p:nvPr/>
        </p:nvSpPr>
        <p:spPr bwMode="auto">
          <a:xfrm>
            <a:off x="1953228" y="2427996"/>
            <a:ext cx="4343400" cy="461665"/>
          </a:xfrm>
          <a:prstGeom prst="rect">
            <a:avLst/>
          </a:prstGeom>
          <a:noFill/>
          <a:ln w="9525">
            <a:noFill/>
            <a:miter lim="800000"/>
            <a:headEnd/>
            <a:tailEnd/>
          </a:ln>
          <a:effectLst/>
        </p:spPr>
        <p:txBody>
          <a:bodyPr>
            <a:spAutoFit/>
          </a:bodyPr>
          <a:lstStyle/>
          <a:p>
            <a:pPr defTabSz="914400">
              <a:spcBef>
                <a:spcPct val="50000"/>
              </a:spcBef>
            </a:pPr>
            <a:r>
              <a:rPr lang="en-US" sz="2400" b="1" dirty="0">
                <a:solidFill>
                  <a:prstClr val="black"/>
                </a:solidFill>
                <a:latin typeface="Times New Roman" pitchFamily="18" charset="0"/>
                <a:cs typeface="Times New Roman" pitchFamily="18" charset="0"/>
              </a:rPr>
              <a:t>- Ham </a:t>
            </a:r>
            <a:r>
              <a:rPr lang="en-US" sz="2400" b="1" dirty="0" err="1">
                <a:solidFill>
                  <a:prstClr val="black"/>
                </a:solidFill>
                <a:latin typeface="Times New Roman" pitchFamily="18" charset="0"/>
                <a:cs typeface="Times New Roman" pitchFamily="18" charset="0"/>
              </a:rPr>
              <a:t>ánh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sáng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khí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trời</a:t>
            </a:r>
            <a:endParaRPr lang="en-US" sz="2400" b="1" dirty="0">
              <a:solidFill>
                <a:prstClr val="black"/>
              </a:solidFill>
              <a:latin typeface="Times New Roman" pitchFamily="18" charset="0"/>
              <a:cs typeface="Times New Roman" pitchFamily="18" charset="0"/>
            </a:endParaRPr>
          </a:p>
        </p:txBody>
      </p:sp>
      <p:sp>
        <p:nvSpPr>
          <p:cNvPr id="7" name="Text Box 31"/>
          <p:cNvSpPr txBox="1">
            <a:spLocks noChangeArrowheads="1"/>
          </p:cNvSpPr>
          <p:nvPr/>
        </p:nvSpPr>
        <p:spPr bwMode="auto">
          <a:xfrm>
            <a:off x="1970303" y="3481277"/>
            <a:ext cx="4267200" cy="457200"/>
          </a:xfrm>
          <a:prstGeom prst="rect">
            <a:avLst/>
          </a:prstGeom>
          <a:noFill/>
          <a:ln w="9525">
            <a:noFill/>
            <a:miter lim="800000"/>
            <a:headEnd/>
            <a:tailEnd/>
          </a:ln>
          <a:effectLst/>
        </p:spPr>
        <p:txBody>
          <a:bodyPr>
            <a:spAutoFit/>
          </a:bodyPr>
          <a:lstStyle/>
          <a:p>
            <a:pPr defTabSz="914400">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sức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sống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mãnh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liệt</a:t>
            </a:r>
            <a:endParaRPr lang="en-US" sz="2400" b="1" dirty="0">
              <a:solidFill>
                <a:prstClr val="black"/>
              </a:solidFill>
              <a:latin typeface="Times New Roman" pitchFamily="18" charset="0"/>
              <a:cs typeface="Times New Roman" pitchFamily="18" charset="0"/>
            </a:endParaRPr>
          </a:p>
        </p:txBody>
      </p:sp>
      <p:sp>
        <p:nvSpPr>
          <p:cNvPr id="8" name="Text Box 27"/>
          <p:cNvSpPr txBox="1">
            <a:spLocks noChangeArrowheads="1"/>
          </p:cNvSpPr>
          <p:nvPr/>
        </p:nvSpPr>
        <p:spPr bwMode="auto">
          <a:xfrm>
            <a:off x="6125499" y="1234850"/>
            <a:ext cx="4419600" cy="1754326"/>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Bị</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giết</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hại</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sz="2400" b="1"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Anh</a:t>
            </a:r>
            <a:r>
              <a:rPr kumimoji="0" lang="en-US" sz="24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Xút</a:t>
            </a:r>
            <a:r>
              <a:rPr kumimoji="0" lang="en-US" sz="24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bà</a:t>
            </a:r>
            <a:r>
              <a:rPr kumimoji="0" lang="en-US" sz="24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Nhan</a:t>
            </a:r>
            <a:r>
              <a:rPr kumimoji="0" lang="en-US" sz="24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mẹ</a:t>
            </a:r>
            <a:r>
              <a:rPr kumimoji="0" lang="en-US" sz="24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 con Mai</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hoặc</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phải</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mang</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thương</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tật</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suốt</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đời</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Tnú</a:t>
            </a:r>
            <a:r>
              <a:rPr kumimoji="0" 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9" name="Text Box 33"/>
          <p:cNvSpPr txBox="1">
            <a:spLocks noChangeArrowheads="1"/>
          </p:cNvSpPr>
          <p:nvPr/>
        </p:nvSpPr>
        <p:spPr bwMode="auto">
          <a:xfrm>
            <a:off x="6176960" y="2405390"/>
            <a:ext cx="4495800" cy="830997"/>
          </a:xfrm>
          <a:prstGeom prst="rect">
            <a:avLst/>
          </a:prstGeom>
          <a:noFill/>
          <a:ln w="9525">
            <a:noFill/>
            <a:miter lim="800000"/>
            <a:headEnd/>
            <a:tailEnd/>
          </a:ln>
          <a:effectLst/>
        </p:spPr>
        <p:txBody>
          <a:bodyPr>
            <a:spAutoFit/>
          </a:bodyPr>
          <a:lstStyle/>
          <a:p>
            <a:pPr defTabSz="914400">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yêu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tự</a:t>
            </a:r>
            <a:r>
              <a:rPr lang="en-US" sz="2400" b="1" dirty="0">
                <a:solidFill>
                  <a:prstClr val="black"/>
                </a:solidFill>
                <a:latin typeface="Times New Roman" pitchFamily="18" charset="0"/>
                <a:cs typeface="Times New Roman" pitchFamily="18" charset="0"/>
              </a:rPr>
              <a:t> do </a:t>
            </a:r>
            <a:r>
              <a:rPr lang="en-US" sz="2400" b="1" dirty="0" err="1">
                <a:solidFill>
                  <a:prstClr val="black"/>
                </a:solidFill>
                <a:latin typeface="Times New Roman" pitchFamily="18" charset="0"/>
                <a:cs typeface="Times New Roman" pitchFamily="18" charset="0"/>
              </a:rPr>
              <a:t>yêu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mạng</a:t>
            </a:r>
            <a:endParaRPr lang="en-US" sz="2400" b="1" dirty="0">
              <a:solidFill>
                <a:prstClr val="black"/>
              </a:solidFill>
              <a:latin typeface="Times New Roman" pitchFamily="18" charset="0"/>
              <a:cs typeface="Times New Roman" pitchFamily="18" charset="0"/>
            </a:endParaRPr>
          </a:p>
        </p:txBody>
      </p:sp>
      <p:sp>
        <p:nvSpPr>
          <p:cNvPr id="10" name="Text Box 30"/>
          <p:cNvSpPr txBox="1">
            <a:spLocks noChangeArrowheads="1"/>
          </p:cNvSpPr>
          <p:nvPr/>
        </p:nvSpPr>
        <p:spPr bwMode="auto">
          <a:xfrm>
            <a:off x="6125499" y="3338311"/>
            <a:ext cx="4500211" cy="2677656"/>
          </a:xfrm>
          <a:prstGeom prst="rect">
            <a:avLst/>
          </a:prstGeom>
          <a:noFill/>
          <a:ln w="9525">
            <a:noFill/>
            <a:miter lim="800000"/>
            <a:headEnd/>
            <a:tailEnd/>
          </a:ln>
          <a:effectLst/>
        </p:spPr>
        <p:txBody>
          <a:bodyPr wrap="square">
            <a:spAutoFit/>
          </a:bodyPr>
          <a:lstStyle/>
          <a:p>
            <a:pPr defTabSz="914400">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thế</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hệ</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người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Xô</a:t>
            </a:r>
            <a:r>
              <a:rPr lang="en-US" sz="2400" b="1" dirty="0">
                <a:solidFill>
                  <a:prstClr val="black"/>
                </a:solidFill>
                <a:latin typeface="Times New Roman" pitchFamily="18" charset="0"/>
                <a:cs typeface="Times New Roman" pitchFamily="18" charset="0"/>
              </a:rPr>
              <a:t> Man </a:t>
            </a:r>
            <a:r>
              <a:rPr lang="en-US" sz="2400" b="1" dirty="0" err="1">
                <a:solidFill>
                  <a:prstClr val="black"/>
                </a:solidFill>
                <a:latin typeface="Times New Roman" pitchFamily="18" charset="0"/>
                <a:cs typeface="Times New Roman" pitchFamily="18" charset="0"/>
              </a:rPr>
              <a:t>kế</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tiếp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nhau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đứng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dậy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chiến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đấu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giành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lấy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sự</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sống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tự</a:t>
            </a:r>
            <a:r>
              <a:rPr lang="en-US" sz="2400" b="1" dirty="0">
                <a:solidFill>
                  <a:prstClr val="black"/>
                </a:solidFill>
                <a:latin typeface="Times New Roman" pitchFamily="18" charset="0"/>
                <a:cs typeface="Times New Roman" pitchFamily="18" charset="0"/>
              </a:rPr>
              <a:t> do.</a:t>
            </a:r>
          </a:p>
          <a:p>
            <a:pPr defTabSz="914400">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Niềm</a:t>
            </a:r>
            <a:r>
              <a:rPr lang="en-US" sz="2400" b="1" dirty="0">
                <a:solidFill>
                  <a:prstClr val="black"/>
                </a:solidFill>
                <a:latin typeface="Times New Roman" pitchFamily="18" charset="0"/>
                <a:cs typeface="Times New Roman" pitchFamily="18" charset="0"/>
              </a:rPr>
              <a:t> tin </a:t>
            </a:r>
            <a:r>
              <a:rPr lang="en-US" sz="2400" b="1" dirty="0" err="1">
                <a:solidFill>
                  <a:prstClr val="black"/>
                </a:solidFill>
                <a:latin typeface="Times New Roman" pitchFamily="18" charset="0"/>
                <a:cs typeface="Times New Roman" pitchFamily="18" charset="0"/>
              </a:rPr>
              <a:t>theo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Đảng</a:t>
            </a:r>
            <a:r>
              <a:rPr lang="en-US" sz="2400" b="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Đảng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còn</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núi</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nước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này</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còn</a:t>
            </a:r>
            <a:r>
              <a:rPr lang="en-US" sz="2400" b="1" i="1" dirty="0">
                <a:solidFill>
                  <a:prstClr val="black"/>
                </a:solidFill>
                <a:latin typeface="Times New Roman" pitchFamily="18" charset="0"/>
                <a:cs typeface="Times New Roman" pitchFamily="18" charset="0"/>
              </a:rPr>
              <a:t>.</a:t>
            </a:r>
          </a:p>
          <a:p>
            <a:pPr marL="342900" indent="-342900" defTabSz="914400">
              <a:spcBef>
                <a:spcPct val="50000"/>
              </a:spcBef>
              <a:buFontTx/>
              <a:buChar char="-"/>
            </a:pP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714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5">
            <a:extLst>
              <a:ext uri="{FF2B5EF4-FFF2-40B4-BE49-F238E27FC236}">
                <a16:creationId xmlns:a16="http://schemas.microsoft.com/office/drawing/2014/main" id="{1DA889A7-19E1-4EBE-8977-91B6557A0ADC}"/>
              </a:ext>
            </a:extLst>
          </p:cNvPr>
          <p:cNvPicPr>
            <a:picLocks noChangeAspect="1"/>
          </p:cNvPicPr>
          <p:nvPr/>
        </p:nvPicPr>
        <p:blipFill>
          <a:blip r:embed="rId5"/>
          <a:stretch>
            <a:fillRect/>
          </a:stretch>
        </p:blipFill>
        <p:spPr>
          <a:xfrm>
            <a:off x="3937749" y="908769"/>
            <a:ext cx="4747412" cy="4558065"/>
          </a:xfrm>
          <a:prstGeom prst="rect">
            <a:avLst/>
          </a:prstGeom>
        </p:spPr>
      </p:pic>
      <p:pic>
        <p:nvPicPr>
          <p:cNvPr id="4" name="图片 16">
            <a:extLst>
              <a:ext uri="{FF2B5EF4-FFF2-40B4-BE49-F238E27FC236}">
                <a16:creationId xmlns:a16="http://schemas.microsoft.com/office/drawing/2014/main" id="{3F663E3B-22D8-434C-803B-8E5FD2588FFD}"/>
              </a:ext>
            </a:extLst>
          </p:cNvPr>
          <p:cNvPicPr>
            <a:picLocks noChangeAspect="1"/>
          </p:cNvPicPr>
          <p:nvPr/>
        </p:nvPicPr>
        <p:blipFill>
          <a:blip r:embed="rId6"/>
          <a:stretch>
            <a:fillRect/>
          </a:stretch>
        </p:blipFill>
        <p:spPr>
          <a:xfrm>
            <a:off x="3793895" y="655034"/>
            <a:ext cx="676715" cy="707197"/>
          </a:xfrm>
          <a:prstGeom prst="rect">
            <a:avLst/>
          </a:prstGeom>
        </p:spPr>
      </p:pic>
      <p:pic>
        <p:nvPicPr>
          <p:cNvPr id="6" name="图片 17">
            <a:extLst>
              <a:ext uri="{FF2B5EF4-FFF2-40B4-BE49-F238E27FC236}">
                <a16:creationId xmlns:a16="http://schemas.microsoft.com/office/drawing/2014/main" id="{D4811393-123B-4E5E-ABA6-6E41F21BDAC5}"/>
              </a:ext>
            </a:extLst>
          </p:cNvPr>
          <p:cNvPicPr>
            <a:picLocks noChangeAspect="1"/>
          </p:cNvPicPr>
          <p:nvPr/>
        </p:nvPicPr>
        <p:blipFill>
          <a:blip r:embed="rId7"/>
          <a:stretch>
            <a:fillRect/>
          </a:stretch>
        </p:blipFill>
        <p:spPr>
          <a:xfrm>
            <a:off x="3646329" y="1497556"/>
            <a:ext cx="1286367" cy="1280271"/>
          </a:xfrm>
          <a:prstGeom prst="rect">
            <a:avLst/>
          </a:prstGeom>
        </p:spPr>
      </p:pic>
      <p:pic>
        <p:nvPicPr>
          <p:cNvPr id="7" name="图片 18">
            <a:extLst>
              <a:ext uri="{FF2B5EF4-FFF2-40B4-BE49-F238E27FC236}">
                <a16:creationId xmlns:a16="http://schemas.microsoft.com/office/drawing/2014/main" id="{AAF06224-66D5-4EDF-B567-735310A4C1C0}"/>
              </a:ext>
            </a:extLst>
          </p:cNvPr>
          <p:cNvPicPr>
            <a:picLocks noChangeAspect="1"/>
          </p:cNvPicPr>
          <p:nvPr/>
        </p:nvPicPr>
        <p:blipFill>
          <a:blip r:embed="rId8"/>
          <a:stretch>
            <a:fillRect/>
          </a:stretch>
        </p:blipFill>
        <p:spPr>
          <a:xfrm>
            <a:off x="9431031" y="2078823"/>
            <a:ext cx="2523963" cy="2505673"/>
          </a:xfrm>
          <a:prstGeom prst="rect">
            <a:avLst/>
          </a:prstGeom>
        </p:spPr>
      </p:pic>
      <p:pic>
        <p:nvPicPr>
          <p:cNvPr id="8" name="图片 19">
            <a:extLst>
              <a:ext uri="{FF2B5EF4-FFF2-40B4-BE49-F238E27FC236}">
                <a16:creationId xmlns:a16="http://schemas.microsoft.com/office/drawing/2014/main" id="{F8185D55-0902-4A6D-B63F-DA65073A47BF}"/>
              </a:ext>
            </a:extLst>
          </p:cNvPr>
          <p:cNvPicPr>
            <a:picLocks noChangeAspect="1"/>
          </p:cNvPicPr>
          <p:nvPr/>
        </p:nvPicPr>
        <p:blipFill>
          <a:blip r:embed="rId9"/>
          <a:stretch>
            <a:fillRect/>
          </a:stretch>
        </p:blipFill>
        <p:spPr>
          <a:xfrm>
            <a:off x="9449050" y="1871700"/>
            <a:ext cx="871804" cy="865707"/>
          </a:xfrm>
          <a:prstGeom prst="rect">
            <a:avLst/>
          </a:prstGeom>
        </p:spPr>
      </p:pic>
      <p:pic>
        <p:nvPicPr>
          <p:cNvPr id="9"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0"/>
          <a:srcRect r="59575"/>
          <a:stretch/>
        </p:blipFill>
        <p:spPr>
          <a:xfrm>
            <a:off x="9840686" y="700328"/>
            <a:ext cx="1581397" cy="567580"/>
          </a:xfrm>
          <a:prstGeom prst="rect">
            <a:avLst/>
          </a:prstGeom>
        </p:spPr>
      </p:pic>
      <p:pic>
        <p:nvPicPr>
          <p:cNvPr id="10"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0"/>
          <a:srcRect l="79894" t="-7176" r="-2213" b="34190"/>
          <a:stretch/>
        </p:blipFill>
        <p:spPr>
          <a:xfrm>
            <a:off x="1688602" y="733680"/>
            <a:ext cx="1125990" cy="534227"/>
          </a:xfrm>
          <a:prstGeom prst="rect">
            <a:avLst/>
          </a:prstGeom>
        </p:spPr>
      </p:pic>
      <p:sp>
        <p:nvSpPr>
          <p:cNvPr id="11" name="文本框 23">
            <a:extLst>
              <a:ext uri="{FF2B5EF4-FFF2-40B4-BE49-F238E27FC236}">
                <a16:creationId xmlns:a16="http://schemas.microsoft.com/office/drawing/2014/main" id="{9C98C2EB-5E4C-43D5-BB7A-01F13E6E62D8}"/>
              </a:ext>
            </a:extLst>
          </p:cNvPr>
          <p:cNvSpPr txBox="1"/>
          <p:nvPr/>
        </p:nvSpPr>
        <p:spPr>
          <a:xfrm>
            <a:off x="4523842" y="1952577"/>
            <a:ext cx="35752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III. </a:t>
            </a:r>
            <a:r>
              <a:rPr kumimoji="0" lang="en-US" altLang="zh-CN" sz="48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Tổng</a:t>
            </a:r>
            <a:r>
              <a:rPr kumimoji="0" lang="en-US" altLang="zh-CN" sz="4800" b="0"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 </a:t>
            </a:r>
            <a:r>
              <a:rPr kumimoji="0" lang="en-US" altLang="zh-CN" sz="4800" b="0"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kết</a:t>
            </a:r>
            <a:endParaRPr kumimoji="0" lang="zh-CN" altLang="en-US"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206132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750029"/>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8" y="327903"/>
            <a:ext cx="6211603" cy="523220"/>
          </a:xfrm>
          <a:prstGeom prst="rect">
            <a:avLst/>
          </a:prstGeom>
        </p:spPr>
        <p:txBody>
          <a:bodyPr wrap="square">
            <a:spAutoFit/>
          </a:bodyPr>
          <a:lstStyle/>
          <a:p>
            <a:pPr lvl="0"/>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sz="2800" b="1" dirty="0">
                <a:solidFill>
                  <a:prstClr val="black"/>
                </a:solidFill>
                <a:latin typeface="Times New Roman" panose="02020603050405020304" pitchFamily="18" charset="0"/>
              </a:rPr>
              <a:t>1. </a:t>
            </a:r>
            <a:r>
              <a:rPr lang="en-US" sz="2800" b="1" dirty="0" err="1">
                <a:solidFill>
                  <a:prstClr val="black"/>
                </a:solidFill>
                <a:latin typeface="Times New Roman" panose="02020603050405020304" pitchFamily="18" charset="0"/>
              </a:rPr>
              <a:t>Nghệ</a:t>
            </a:r>
            <a:r>
              <a:rPr lang="en-US" sz="2800" b="1" dirty="0">
                <a:solidFill>
                  <a:prstClr val="black"/>
                </a:solidFill>
                <a:latin typeface="Times New Roman" panose="02020603050405020304" pitchFamily="18" charset="0"/>
              </a:rPr>
              <a:t> </a:t>
            </a:r>
            <a:r>
              <a:rPr lang="en-US" sz="2800" b="1" dirty="0" err="1">
                <a:solidFill>
                  <a:prstClr val="black"/>
                </a:solidFill>
                <a:latin typeface="Times New Roman" panose="02020603050405020304" pitchFamily="18" charset="0"/>
              </a:rPr>
              <a:t>thuật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67835" y="1180540"/>
            <a:ext cx="4657172" cy="3290142"/>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1335016" y="1515443"/>
            <a:ext cx="3063728" cy="2308324"/>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Kết cấu: truyện lồng truyện; đầu cuối tương ứng tạo bối cảnh sử thi hùng vĩ, cốt truyện hấp dẫn.</a:t>
            </a:r>
            <a:br>
              <a:rPr lang="vi-VN" sz="2400" dirty="0">
                <a:solidFill>
                  <a:prstClr val="black"/>
                </a:solidFill>
                <a:latin typeface="Times New Roman" panose="02020603050405020304" pitchFamily="18" charset="0"/>
              </a:rPr>
            </a:b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2" name="图片 5">
            <a:extLst>
              <a:ext uri="{FF2B5EF4-FFF2-40B4-BE49-F238E27FC236}">
                <a16:creationId xmlns:a16="http://schemas.microsoft.com/office/drawing/2014/main" id="{7A673821-8F3F-4D0E-AEAA-1C6AB5CD50AF}"/>
              </a:ext>
            </a:extLst>
          </p:cNvPr>
          <p:cNvPicPr>
            <a:picLocks noChangeAspect="1"/>
          </p:cNvPicPr>
          <p:nvPr/>
        </p:nvPicPr>
        <p:blipFill>
          <a:blip r:embed="rId10"/>
          <a:stretch>
            <a:fillRect/>
          </a:stretch>
        </p:blipFill>
        <p:spPr>
          <a:xfrm>
            <a:off x="5647983" y="1056295"/>
            <a:ext cx="3715776" cy="2625076"/>
          </a:xfrm>
          <a:prstGeom prst="rect">
            <a:avLst/>
          </a:prstGeom>
        </p:spPr>
      </p:pic>
      <p:sp>
        <p:nvSpPr>
          <p:cNvPr id="13" name="文本框 7">
            <a:extLst>
              <a:ext uri="{FF2B5EF4-FFF2-40B4-BE49-F238E27FC236}">
                <a16:creationId xmlns:a16="http://schemas.microsoft.com/office/drawing/2014/main" id="{DDB445FE-F5FE-4F6A-B042-2E40183FCD83}"/>
              </a:ext>
            </a:extLst>
          </p:cNvPr>
          <p:cNvSpPr txBox="1"/>
          <p:nvPr/>
        </p:nvSpPr>
        <p:spPr>
          <a:xfrm rot="21065765">
            <a:off x="6424412" y="1240281"/>
            <a:ext cx="2451617" cy="2246769"/>
          </a:xfrm>
          <a:prstGeom prst="rect">
            <a:avLst/>
          </a:prstGeom>
          <a:noFill/>
        </p:spPr>
        <p:txBody>
          <a:bodyPr wrap="square" rtlCol="0">
            <a:spAutoFit/>
          </a:bodyPr>
          <a:lstStyle/>
          <a:p>
            <a:pPr lvl="0" algn="just" defTabSz="914400" fontAlgn="base">
              <a:spcBef>
                <a:spcPct val="0"/>
              </a:spcBef>
              <a:spcAft>
                <a:spcPct val="0"/>
              </a:spcAft>
            </a:pPr>
            <a:r>
              <a:rPr lang="vi-VN" sz="2000" dirty="0">
                <a:solidFill>
                  <a:prstClr val="black"/>
                </a:solidFill>
                <a:latin typeface="Times New Roman" panose="02020603050405020304" pitchFamily="18" charset="0"/>
              </a:rPr>
              <a:t>Không gian, thời gian nghệ thuật rộng lớn, kì vĩ, hoành tráng được kể lại chỉ trong một đêm  dồn nén về thời gian. </a:t>
            </a:r>
            <a:br>
              <a:rPr lang="vi-VN" sz="2000" dirty="0">
                <a:solidFill>
                  <a:prstClr val="black"/>
                </a:solidFill>
                <a:latin typeface="Times New Roman" panose="02020603050405020304" pitchFamily="18" charset="0"/>
              </a:rPr>
            </a:b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4" name="图片 5">
            <a:extLst>
              <a:ext uri="{FF2B5EF4-FFF2-40B4-BE49-F238E27FC236}">
                <a16:creationId xmlns:a16="http://schemas.microsoft.com/office/drawing/2014/main" id="{41CF91EB-6571-4A05-B243-911F26823FB0}"/>
              </a:ext>
            </a:extLst>
          </p:cNvPr>
          <p:cNvPicPr>
            <a:picLocks noChangeAspect="1"/>
          </p:cNvPicPr>
          <p:nvPr/>
        </p:nvPicPr>
        <p:blipFill>
          <a:blip r:embed="rId10"/>
          <a:stretch>
            <a:fillRect/>
          </a:stretch>
        </p:blipFill>
        <p:spPr>
          <a:xfrm>
            <a:off x="2890864" y="3972867"/>
            <a:ext cx="3715776" cy="2625076"/>
          </a:xfrm>
          <a:prstGeom prst="rect">
            <a:avLst/>
          </a:prstGeom>
        </p:spPr>
      </p:pic>
      <p:sp>
        <p:nvSpPr>
          <p:cNvPr id="15" name="文本框 7">
            <a:extLst>
              <a:ext uri="{FF2B5EF4-FFF2-40B4-BE49-F238E27FC236}">
                <a16:creationId xmlns:a16="http://schemas.microsoft.com/office/drawing/2014/main" id="{6F5280BA-E520-4D25-820E-30E6531721AA}"/>
              </a:ext>
            </a:extLst>
          </p:cNvPr>
          <p:cNvSpPr txBox="1"/>
          <p:nvPr/>
        </p:nvSpPr>
        <p:spPr>
          <a:xfrm rot="21065765">
            <a:off x="3272210" y="4495389"/>
            <a:ext cx="2849095" cy="1631216"/>
          </a:xfrm>
          <a:prstGeom prst="rect">
            <a:avLst/>
          </a:prstGeom>
          <a:noFill/>
        </p:spPr>
        <p:txBody>
          <a:bodyPr wrap="square" rtlCol="0">
            <a:spAutoFit/>
          </a:bodyPr>
          <a:lstStyle/>
          <a:p>
            <a:pPr lvl="0" algn="just" defTabSz="914400" fontAlgn="base">
              <a:spcBef>
                <a:spcPct val="0"/>
              </a:spcBef>
              <a:spcAft>
                <a:spcPct val="0"/>
              </a:spcAft>
            </a:pPr>
            <a:r>
              <a:rPr lang="vi-VN" sz="2000" dirty="0">
                <a:solidFill>
                  <a:prstClr val="black"/>
                </a:solidFill>
                <a:latin typeface="Times New Roman" panose="02020603050405020304" pitchFamily="18" charset="0"/>
              </a:rPr>
              <a:t>Nghệ thuật xây dựng nhân vật, chi tiết đặc sắc mang tính biểu tượng cao</a:t>
            </a:r>
            <a:br>
              <a:rPr lang="vi-VN" sz="2000" dirty="0">
                <a:solidFill>
                  <a:prstClr val="black"/>
                </a:solidFill>
                <a:latin typeface="Times New Roman" panose="02020603050405020304" pitchFamily="18" charset="0"/>
              </a:rPr>
            </a:br>
            <a:r>
              <a:rPr lang="vi-VN" sz="2000" dirty="0">
                <a:solidFill>
                  <a:prstClr val="black"/>
                </a:solidFill>
                <a:latin typeface="Times New Roman" panose="02020603050405020304" pitchFamily="18" charset="0"/>
              </a:rPr>
              <a:t/>
            </a:r>
            <a:br>
              <a:rPr lang="vi-VN" sz="2000" dirty="0">
                <a:solidFill>
                  <a:prstClr val="black"/>
                </a:solidFill>
                <a:latin typeface="Times New Roman" panose="02020603050405020304" pitchFamily="18" charset="0"/>
              </a:rPr>
            </a:b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6" name="图片 5">
            <a:extLst>
              <a:ext uri="{FF2B5EF4-FFF2-40B4-BE49-F238E27FC236}">
                <a16:creationId xmlns:a16="http://schemas.microsoft.com/office/drawing/2014/main" id="{4173F152-658A-4B2F-8958-1708FD019DF5}"/>
              </a:ext>
            </a:extLst>
          </p:cNvPr>
          <p:cNvPicPr>
            <a:picLocks noChangeAspect="1"/>
          </p:cNvPicPr>
          <p:nvPr/>
        </p:nvPicPr>
        <p:blipFill>
          <a:blip r:embed="rId10"/>
          <a:stretch>
            <a:fillRect/>
          </a:stretch>
        </p:blipFill>
        <p:spPr>
          <a:xfrm>
            <a:off x="7015709" y="3905021"/>
            <a:ext cx="3715776" cy="2625076"/>
          </a:xfrm>
          <a:prstGeom prst="rect">
            <a:avLst/>
          </a:prstGeom>
        </p:spPr>
      </p:pic>
      <p:sp>
        <p:nvSpPr>
          <p:cNvPr id="19" name="文本框 7">
            <a:extLst>
              <a:ext uri="{FF2B5EF4-FFF2-40B4-BE49-F238E27FC236}">
                <a16:creationId xmlns:a16="http://schemas.microsoft.com/office/drawing/2014/main" id="{51CF5226-FE7A-4EEA-A89C-0A0EA531CA0E}"/>
              </a:ext>
            </a:extLst>
          </p:cNvPr>
          <p:cNvSpPr txBox="1"/>
          <p:nvPr/>
        </p:nvSpPr>
        <p:spPr>
          <a:xfrm rot="21065765">
            <a:off x="7270542" y="4557211"/>
            <a:ext cx="2849095" cy="1015663"/>
          </a:xfrm>
          <a:prstGeom prst="rect">
            <a:avLst/>
          </a:prstGeom>
          <a:noFill/>
        </p:spPr>
        <p:txBody>
          <a:bodyPr wrap="square" rtlCol="0">
            <a:spAutoFit/>
          </a:bodyPr>
          <a:lstStyle/>
          <a:p>
            <a:pPr lvl="0" algn="just" defTabSz="914400" fontAlgn="base">
              <a:spcBef>
                <a:spcPct val="0"/>
              </a:spcBef>
              <a:spcAft>
                <a:spcPct val="0"/>
              </a:spcAft>
            </a:pPr>
            <a:r>
              <a:rPr lang="vi-VN" sz="2000" dirty="0">
                <a:solidFill>
                  <a:prstClr val="black"/>
                </a:solidFill>
                <a:latin typeface="Times New Roman" panose="02020603050405020304" pitchFamily="18" charset="0"/>
              </a:rPr>
              <a:t/>
            </a:r>
            <a:br>
              <a:rPr lang="vi-VN" sz="2000" dirty="0">
                <a:solidFill>
                  <a:prstClr val="black"/>
                </a:solidFill>
                <a:latin typeface="Times New Roman" panose="02020603050405020304" pitchFamily="18" charset="0"/>
              </a:rPr>
            </a:br>
            <a:r>
              <a:rPr lang="vi-VN" sz="2000" dirty="0">
                <a:solidFill>
                  <a:prstClr val="black"/>
                </a:solidFill>
                <a:latin typeface="Times New Roman" panose="02020603050405020304" pitchFamily="18" charset="0"/>
              </a:rPr>
              <a:t>- Giọng kể linh hoạt</a:t>
            </a:r>
            <a:br>
              <a:rPr lang="vi-VN" sz="2000" dirty="0">
                <a:solidFill>
                  <a:prstClr val="black"/>
                </a:solidFill>
                <a:latin typeface="Times New Roman" panose="02020603050405020304" pitchFamily="18" charset="0"/>
              </a:rPr>
            </a:b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523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3" grpId="0"/>
      <p:bldP spid="15"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011318" y="327903"/>
            <a:ext cx="6547741" cy="523220"/>
          </a:xfrm>
          <a:prstGeom prst="rect">
            <a:avLst/>
          </a:prstGeom>
        </p:spPr>
        <p:txBody>
          <a:bodyPr wrap="square">
            <a:spAutoFit/>
          </a:bodyPr>
          <a:lstStyle/>
          <a:p>
            <a:pPr lvl="0"/>
            <a:r>
              <a:rPr lang="en-US" sz="2800" b="1" dirty="0">
                <a:solidFill>
                  <a:prstClr val="black"/>
                </a:solidFill>
                <a:latin typeface="Times New Roman" panose="02020603050405020304" pitchFamily="18" charset="0"/>
              </a:rPr>
              <a:t>2. </a:t>
            </a:r>
            <a:r>
              <a:rPr lang="en-US" sz="2800" b="1" dirty="0" err="1">
                <a:solidFill>
                  <a:prstClr val="black"/>
                </a:solidFill>
                <a:latin typeface="Times New Roman" panose="02020603050405020304" pitchFamily="18" charset="0"/>
              </a:rPr>
              <a:t>Nội</a:t>
            </a:r>
            <a:r>
              <a:rPr lang="en-US" sz="2800" b="1" dirty="0">
                <a:solidFill>
                  <a:prstClr val="black"/>
                </a:solidFill>
                <a:latin typeface="Times New Roman" panose="02020603050405020304" pitchFamily="18" charset="0"/>
              </a:rPr>
              <a:t> dung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54226" y="1145633"/>
            <a:ext cx="4612057" cy="3927971"/>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707572" y="1982015"/>
            <a:ext cx="3602458" cy="1569660"/>
          </a:xfrm>
          <a:prstGeom prst="rect">
            <a:avLst/>
          </a:prstGeom>
          <a:noFill/>
        </p:spPr>
        <p:txBody>
          <a:bodyPr wrap="square" rtlCol="0">
            <a:spAutoFit/>
          </a:bodyPr>
          <a:lstStyle/>
          <a:p>
            <a:pPr lvl="0" algn="just" defTabSz="914400" fontAlgn="base">
              <a:spcBef>
                <a:spcPct val="0"/>
              </a:spcBef>
              <a:spcAft>
                <a:spcPct val="0"/>
              </a:spcAft>
            </a:pPr>
            <a:r>
              <a:rPr lang="vi-VN" sz="2400" dirty="0">
                <a:solidFill>
                  <a:prstClr val="black"/>
                </a:solidFill>
                <a:latin typeface="Times New Roman" panose="02020603050405020304" pitchFamily="18" charset="0"/>
              </a:rPr>
              <a:t>Viết về cuộc nổi dậy của một buôn làng Tây Nguyên trong cuộc kháng chiến chống Mỹ cứu nước</a:t>
            </a:r>
          </a:p>
        </p:txBody>
      </p:sp>
      <p:pic>
        <p:nvPicPr>
          <p:cNvPr id="12" name="图片 5">
            <a:extLst>
              <a:ext uri="{FF2B5EF4-FFF2-40B4-BE49-F238E27FC236}">
                <a16:creationId xmlns:a16="http://schemas.microsoft.com/office/drawing/2014/main" id="{10E8E151-A991-4374-9DB1-1BC7FB5AC859}"/>
              </a:ext>
            </a:extLst>
          </p:cNvPr>
          <p:cNvPicPr>
            <a:picLocks noChangeAspect="1"/>
          </p:cNvPicPr>
          <p:nvPr/>
        </p:nvPicPr>
        <p:blipFill>
          <a:blip r:embed="rId10"/>
          <a:stretch>
            <a:fillRect/>
          </a:stretch>
        </p:blipFill>
        <p:spPr>
          <a:xfrm>
            <a:off x="6217488" y="1516335"/>
            <a:ext cx="4863883" cy="3436177"/>
          </a:xfrm>
          <a:prstGeom prst="rect">
            <a:avLst/>
          </a:prstGeom>
        </p:spPr>
      </p:pic>
      <p:sp>
        <p:nvSpPr>
          <p:cNvPr id="13" name="文本框 7">
            <a:extLst>
              <a:ext uri="{FF2B5EF4-FFF2-40B4-BE49-F238E27FC236}">
                <a16:creationId xmlns:a16="http://schemas.microsoft.com/office/drawing/2014/main" id="{7F4744E1-AD17-4D09-9797-47A8D664D9DD}"/>
              </a:ext>
            </a:extLst>
          </p:cNvPr>
          <p:cNvSpPr txBox="1"/>
          <p:nvPr/>
        </p:nvSpPr>
        <p:spPr>
          <a:xfrm rot="21065765">
            <a:off x="6948488" y="1925783"/>
            <a:ext cx="3507182" cy="1938992"/>
          </a:xfrm>
          <a:prstGeom prst="rect">
            <a:avLst/>
          </a:prstGeom>
          <a:noFill/>
        </p:spPr>
        <p:txBody>
          <a:bodyPr wrap="square" rtlCol="0">
            <a:spAutoFit/>
          </a:bodyPr>
          <a:lstStyle/>
          <a:p>
            <a:pPr lvl="0" algn="just" defTabSz="914400" fontAlgn="base">
              <a:spcBef>
                <a:spcPct val="0"/>
              </a:spcBef>
              <a:spcAft>
                <a:spcPct val="0"/>
              </a:spcAft>
            </a:pPr>
            <a:r>
              <a:rPr lang="en-US" sz="2400" dirty="0">
                <a:solidFill>
                  <a:prstClr val="black"/>
                </a:solidFill>
                <a:latin typeface="Times New Roman" panose="02020603050405020304" pitchFamily="18" charset="0"/>
              </a:rPr>
              <a:t>-&gt;</a:t>
            </a:r>
            <a:r>
              <a:rPr lang="vi-VN" sz="2400" dirty="0">
                <a:solidFill>
                  <a:prstClr val="black"/>
                </a:solidFill>
                <a:latin typeface="Times New Roman" panose="02020603050405020304" pitchFamily="18" charset="0"/>
              </a:rPr>
              <a:t> Tập trung thể hiện chân lí thời đại, ngợi ca tinh thần yêu nước, căm thù giặc, tinh thần quật khởi của nhân dân ta…</a:t>
            </a:r>
          </a:p>
        </p:txBody>
      </p:sp>
    </p:spTree>
    <p:extLst>
      <p:ext uri="{BB962C8B-B14F-4D97-AF65-F5344CB8AC3E}">
        <p14:creationId xmlns:p14="http://schemas.microsoft.com/office/powerpoint/2010/main" val="262249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547033" y="650907"/>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487534" y="178426"/>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sp>
        <p:nvSpPr>
          <p:cNvPr id="7" name="Rounded Rectangle 6"/>
          <p:cNvSpPr/>
          <p:nvPr/>
        </p:nvSpPr>
        <p:spPr>
          <a:xfrm>
            <a:off x="3083104" y="5568525"/>
            <a:ext cx="5994537" cy="1014794"/>
          </a:xfrm>
          <a:prstGeom prst="roundRect">
            <a:avLst/>
          </a:prstGeom>
          <a:ln w="57150">
            <a:prstDash val="sysDash"/>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000">
                <a:solidFill>
                  <a:srgbClr val="000000"/>
                </a:solidFill>
                <a:latin typeface="Times New Roman"/>
                <a:ea typeface="Times New Roman"/>
              </a:rPr>
              <a:t>=&gt; Ông là nhà văn có những tác phẩm viết hay nhất về đất và người Tây Nguyên trong hai cuộc kháng chiến. </a:t>
            </a:r>
            <a:endParaRPr lang="vi-VN" sz="2000" dirty="0" err="1">
              <a:solidFill>
                <a:srgbClr val="000000"/>
              </a:solidFill>
              <a:latin typeface="Times New Roman"/>
              <a:ea typeface="Times New Roman"/>
            </a:endParaRPr>
          </a:p>
        </p:txBody>
      </p:sp>
      <p:pic>
        <p:nvPicPr>
          <p:cNvPr id="9" name="图片 5">
            <a:extLst>
              <a:ext uri="{FF2B5EF4-FFF2-40B4-BE49-F238E27FC236}">
                <a16:creationId xmlns:a16="http://schemas.microsoft.com/office/drawing/2014/main" id="{94CAB3EA-C5B6-4174-999F-DA98A6626DE4}"/>
              </a:ext>
            </a:extLst>
          </p:cNvPr>
          <p:cNvPicPr>
            <a:picLocks noChangeAspect="1"/>
          </p:cNvPicPr>
          <p:nvPr/>
        </p:nvPicPr>
        <p:blipFill>
          <a:blip r:embed="rId8"/>
          <a:stretch>
            <a:fillRect/>
          </a:stretch>
        </p:blipFill>
        <p:spPr>
          <a:xfrm>
            <a:off x="931542" y="1143277"/>
            <a:ext cx="4463149" cy="3153072"/>
          </a:xfrm>
          <a:prstGeom prst="rect">
            <a:avLst/>
          </a:prstGeom>
        </p:spPr>
      </p:pic>
      <p:sp>
        <p:nvSpPr>
          <p:cNvPr id="10" name="文本框 7">
            <a:extLst>
              <a:ext uri="{FF2B5EF4-FFF2-40B4-BE49-F238E27FC236}">
                <a16:creationId xmlns:a16="http://schemas.microsoft.com/office/drawing/2014/main" id="{4BD64A20-9FA6-4806-85D8-33D8E0FF6A23}"/>
              </a:ext>
            </a:extLst>
          </p:cNvPr>
          <p:cNvSpPr txBox="1"/>
          <p:nvPr/>
        </p:nvSpPr>
        <p:spPr>
          <a:xfrm rot="21065765">
            <a:off x="1630137" y="1763715"/>
            <a:ext cx="3396471" cy="1569660"/>
          </a:xfrm>
          <a:prstGeom prst="rect">
            <a:avLst/>
          </a:prstGeom>
          <a:noFill/>
        </p:spPr>
        <p:txBody>
          <a:bodyPr wrap="square" rtlCol="0">
            <a:spAutoFit/>
          </a:bodyPr>
          <a:lstStyle/>
          <a:p>
            <a:pPr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Đất nước đứng lên- giải nhất, giải thưởng Hội văn nghệ Việt Nam năm 1954- 1955</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EE42127-6EAD-439D-A721-DB15E43A87DA}"/>
              </a:ext>
            </a:extLst>
          </p:cNvPr>
          <p:cNvSpPr/>
          <p:nvPr/>
        </p:nvSpPr>
        <p:spPr>
          <a:xfrm>
            <a:off x="1760253" y="97911"/>
            <a:ext cx="3568606" cy="584775"/>
          </a:xfrm>
          <a:prstGeom prst="rect">
            <a:avLst/>
          </a:prstGeom>
        </p:spPr>
        <p:txBody>
          <a:bodyPr wrap="none">
            <a:spAutoFit/>
          </a:bodyPr>
          <a:lstStyle/>
          <a:p>
            <a:r>
              <a:rPr lang="vi-VN" sz="3200" b="1" dirty="0">
                <a:solidFill>
                  <a:prstClr val="black"/>
                </a:solidFill>
                <a:latin typeface="Times New Roman"/>
                <a:ea typeface="Times New Roman"/>
              </a:rPr>
              <a:t>Tác phẩm tiêu biểu</a:t>
            </a:r>
            <a:endParaRPr lang="en-US" dirty="0"/>
          </a:p>
        </p:txBody>
      </p:sp>
      <p:pic>
        <p:nvPicPr>
          <p:cNvPr id="12" name="图片 5">
            <a:extLst>
              <a:ext uri="{FF2B5EF4-FFF2-40B4-BE49-F238E27FC236}">
                <a16:creationId xmlns:a16="http://schemas.microsoft.com/office/drawing/2014/main" id="{4E13E135-D8E9-4ABD-8BF9-D7304492B588}"/>
              </a:ext>
            </a:extLst>
          </p:cNvPr>
          <p:cNvPicPr>
            <a:picLocks noChangeAspect="1"/>
          </p:cNvPicPr>
          <p:nvPr/>
        </p:nvPicPr>
        <p:blipFill>
          <a:blip r:embed="rId8"/>
          <a:stretch>
            <a:fillRect/>
          </a:stretch>
        </p:blipFill>
        <p:spPr>
          <a:xfrm>
            <a:off x="6846067" y="885623"/>
            <a:ext cx="4463149" cy="3153072"/>
          </a:xfrm>
          <a:prstGeom prst="rect">
            <a:avLst/>
          </a:prstGeom>
        </p:spPr>
      </p:pic>
      <p:sp>
        <p:nvSpPr>
          <p:cNvPr id="13" name="文本框 7">
            <a:extLst>
              <a:ext uri="{FF2B5EF4-FFF2-40B4-BE49-F238E27FC236}">
                <a16:creationId xmlns:a16="http://schemas.microsoft.com/office/drawing/2014/main" id="{5D4241DB-AD9F-4E48-9DF3-C95AF98BDA4B}"/>
              </a:ext>
            </a:extLst>
          </p:cNvPr>
          <p:cNvSpPr txBox="1"/>
          <p:nvPr/>
        </p:nvSpPr>
        <p:spPr>
          <a:xfrm rot="21065765">
            <a:off x="7544662" y="1506061"/>
            <a:ext cx="3396471" cy="1569660"/>
          </a:xfrm>
          <a:prstGeom prst="rect">
            <a:avLst/>
          </a:prstGeom>
          <a:noFill/>
        </p:spPr>
        <p:txBody>
          <a:bodyPr wrap="square" rtlCol="0">
            <a:spAutoFit/>
          </a:bodyPr>
          <a:lstStyle/>
          <a:p>
            <a:pPr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Trên quê hương những anh hùng Điện Ngọc (1969); Đất Quảng (1971- 1974);…</a:t>
            </a:r>
          </a:p>
        </p:txBody>
      </p:sp>
      <p:pic>
        <p:nvPicPr>
          <p:cNvPr id="14" name="Picture 13">
            <a:extLst>
              <a:ext uri="{FF2B5EF4-FFF2-40B4-BE49-F238E27FC236}">
                <a16:creationId xmlns:a16="http://schemas.microsoft.com/office/drawing/2014/main" id="{6811C030-CB31-40EB-943D-C8438CBEE939}"/>
              </a:ext>
            </a:extLst>
          </p:cNvPr>
          <p:cNvPicPr>
            <a:picLocks noChangeAspect="1"/>
          </p:cNvPicPr>
          <p:nvPr/>
        </p:nvPicPr>
        <p:blipFill>
          <a:blip r:embed="rId9"/>
          <a:stretch>
            <a:fillRect/>
          </a:stretch>
        </p:blipFill>
        <p:spPr>
          <a:xfrm>
            <a:off x="4682588" y="3492081"/>
            <a:ext cx="2619375" cy="1743075"/>
          </a:xfrm>
          <a:prstGeom prst="rect">
            <a:avLst/>
          </a:prstGeom>
        </p:spPr>
      </p:pic>
    </p:spTree>
    <p:extLst>
      <p:ext uri="{BB962C8B-B14F-4D97-AF65-F5344CB8AC3E}">
        <p14:creationId xmlns:p14="http://schemas.microsoft.com/office/powerpoint/2010/main" val="363716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31"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fltVal val="0"/>
                                          </p:val>
                                        </p:tav>
                                        <p:tav tm="100000">
                                          <p:val>
                                            <p:strVal val="#ppt_w"/>
                                          </p:val>
                                        </p:tav>
                                      </p:tavLst>
                                    </p:anim>
                                    <p:anim calcmode="lin" valueType="num">
                                      <p:cBhvr>
                                        <p:cTn id="43" dur="1000" fill="hold"/>
                                        <p:tgtEl>
                                          <p:spTgt spid="12"/>
                                        </p:tgtEl>
                                        <p:attrNameLst>
                                          <p:attrName>ppt_h</p:attrName>
                                        </p:attrNameLst>
                                      </p:cBhvr>
                                      <p:tavLst>
                                        <p:tav tm="0">
                                          <p:val>
                                            <p:fltVal val="0"/>
                                          </p:val>
                                        </p:tav>
                                        <p:tav tm="100000">
                                          <p:val>
                                            <p:strVal val="#ppt_h"/>
                                          </p:val>
                                        </p:tav>
                                      </p:tavLst>
                                    </p:anim>
                                    <p:anim calcmode="lin" valueType="num">
                                      <p:cBhvr>
                                        <p:cTn id="44" dur="1000" fill="hold"/>
                                        <p:tgtEl>
                                          <p:spTgt spid="12"/>
                                        </p:tgtEl>
                                        <p:attrNameLst>
                                          <p:attrName>style.rotation</p:attrName>
                                        </p:attrNameLst>
                                      </p:cBhvr>
                                      <p:tavLst>
                                        <p:tav tm="0">
                                          <p:val>
                                            <p:fltVal val="90"/>
                                          </p:val>
                                        </p:tav>
                                        <p:tav tm="100000">
                                          <p:val>
                                            <p:fltVal val="0"/>
                                          </p:val>
                                        </p:tav>
                                      </p:tavLst>
                                    </p:anim>
                                    <p:animEffect transition="in" filter="fade">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5">
            <a:extLst>
              <a:ext uri="{FF2B5EF4-FFF2-40B4-BE49-F238E27FC236}">
                <a16:creationId xmlns:a16="http://schemas.microsoft.com/office/drawing/2014/main" id="{1DA889A7-19E1-4EBE-8977-91B6557A0ADC}"/>
              </a:ext>
            </a:extLst>
          </p:cNvPr>
          <p:cNvPicPr>
            <a:picLocks noChangeAspect="1"/>
          </p:cNvPicPr>
          <p:nvPr/>
        </p:nvPicPr>
        <p:blipFill>
          <a:blip r:embed="rId5"/>
          <a:stretch>
            <a:fillRect/>
          </a:stretch>
        </p:blipFill>
        <p:spPr>
          <a:xfrm>
            <a:off x="3937749" y="908769"/>
            <a:ext cx="4747412" cy="4558065"/>
          </a:xfrm>
          <a:prstGeom prst="rect">
            <a:avLst/>
          </a:prstGeom>
        </p:spPr>
      </p:pic>
      <p:pic>
        <p:nvPicPr>
          <p:cNvPr id="4" name="图片 16">
            <a:extLst>
              <a:ext uri="{FF2B5EF4-FFF2-40B4-BE49-F238E27FC236}">
                <a16:creationId xmlns:a16="http://schemas.microsoft.com/office/drawing/2014/main" id="{3F663E3B-22D8-434C-803B-8E5FD2588FFD}"/>
              </a:ext>
            </a:extLst>
          </p:cNvPr>
          <p:cNvPicPr>
            <a:picLocks noChangeAspect="1"/>
          </p:cNvPicPr>
          <p:nvPr/>
        </p:nvPicPr>
        <p:blipFill>
          <a:blip r:embed="rId6"/>
          <a:stretch>
            <a:fillRect/>
          </a:stretch>
        </p:blipFill>
        <p:spPr>
          <a:xfrm>
            <a:off x="3793895" y="655034"/>
            <a:ext cx="676715" cy="707197"/>
          </a:xfrm>
          <a:prstGeom prst="rect">
            <a:avLst/>
          </a:prstGeom>
        </p:spPr>
      </p:pic>
      <p:pic>
        <p:nvPicPr>
          <p:cNvPr id="6" name="图片 17">
            <a:extLst>
              <a:ext uri="{FF2B5EF4-FFF2-40B4-BE49-F238E27FC236}">
                <a16:creationId xmlns:a16="http://schemas.microsoft.com/office/drawing/2014/main" id="{D4811393-123B-4E5E-ABA6-6E41F21BDAC5}"/>
              </a:ext>
            </a:extLst>
          </p:cNvPr>
          <p:cNvPicPr>
            <a:picLocks noChangeAspect="1"/>
          </p:cNvPicPr>
          <p:nvPr/>
        </p:nvPicPr>
        <p:blipFill>
          <a:blip r:embed="rId7"/>
          <a:stretch>
            <a:fillRect/>
          </a:stretch>
        </p:blipFill>
        <p:spPr>
          <a:xfrm>
            <a:off x="3646329" y="1497556"/>
            <a:ext cx="1286367" cy="1280271"/>
          </a:xfrm>
          <a:prstGeom prst="rect">
            <a:avLst/>
          </a:prstGeom>
        </p:spPr>
      </p:pic>
      <p:pic>
        <p:nvPicPr>
          <p:cNvPr id="7" name="图片 18">
            <a:extLst>
              <a:ext uri="{FF2B5EF4-FFF2-40B4-BE49-F238E27FC236}">
                <a16:creationId xmlns:a16="http://schemas.microsoft.com/office/drawing/2014/main" id="{AAF06224-66D5-4EDF-B567-735310A4C1C0}"/>
              </a:ext>
            </a:extLst>
          </p:cNvPr>
          <p:cNvPicPr>
            <a:picLocks noChangeAspect="1"/>
          </p:cNvPicPr>
          <p:nvPr/>
        </p:nvPicPr>
        <p:blipFill>
          <a:blip r:embed="rId8"/>
          <a:stretch>
            <a:fillRect/>
          </a:stretch>
        </p:blipFill>
        <p:spPr>
          <a:xfrm>
            <a:off x="9431031" y="2078823"/>
            <a:ext cx="2523963" cy="2505673"/>
          </a:xfrm>
          <a:prstGeom prst="rect">
            <a:avLst/>
          </a:prstGeom>
        </p:spPr>
      </p:pic>
      <p:pic>
        <p:nvPicPr>
          <p:cNvPr id="8" name="图片 19">
            <a:extLst>
              <a:ext uri="{FF2B5EF4-FFF2-40B4-BE49-F238E27FC236}">
                <a16:creationId xmlns:a16="http://schemas.microsoft.com/office/drawing/2014/main" id="{F8185D55-0902-4A6D-B63F-DA65073A47BF}"/>
              </a:ext>
            </a:extLst>
          </p:cNvPr>
          <p:cNvPicPr>
            <a:picLocks noChangeAspect="1"/>
          </p:cNvPicPr>
          <p:nvPr/>
        </p:nvPicPr>
        <p:blipFill>
          <a:blip r:embed="rId9"/>
          <a:stretch>
            <a:fillRect/>
          </a:stretch>
        </p:blipFill>
        <p:spPr>
          <a:xfrm>
            <a:off x="9449050" y="1871700"/>
            <a:ext cx="871804" cy="865707"/>
          </a:xfrm>
          <a:prstGeom prst="rect">
            <a:avLst/>
          </a:prstGeom>
        </p:spPr>
      </p:pic>
      <p:pic>
        <p:nvPicPr>
          <p:cNvPr id="9"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0"/>
          <a:srcRect r="59575"/>
          <a:stretch/>
        </p:blipFill>
        <p:spPr>
          <a:xfrm>
            <a:off x="9840686" y="700328"/>
            <a:ext cx="1581397" cy="567580"/>
          </a:xfrm>
          <a:prstGeom prst="rect">
            <a:avLst/>
          </a:prstGeom>
        </p:spPr>
      </p:pic>
      <p:pic>
        <p:nvPicPr>
          <p:cNvPr id="10"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0"/>
          <a:srcRect l="79894" t="-7176" r="-2213" b="34190"/>
          <a:stretch/>
        </p:blipFill>
        <p:spPr>
          <a:xfrm>
            <a:off x="1688602" y="733680"/>
            <a:ext cx="1125990" cy="534227"/>
          </a:xfrm>
          <a:prstGeom prst="rect">
            <a:avLst/>
          </a:prstGeom>
        </p:spPr>
      </p:pic>
      <p:sp>
        <p:nvSpPr>
          <p:cNvPr id="11" name="文本框 23">
            <a:extLst>
              <a:ext uri="{FF2B5EF4-FFF2-40B4-BE49-F238E27FC236}">
                <a16:creationId xmlns:a16="http://schemas.microsoft.com/office/drawing/2014/main" id="{9C98C2EB-5E4C-43D5-BB7A-01F13E6E62D8}"/>
              </a:ext>
            </a:extLst>
          </p:cNvPr>
          <p:cNvSpPr txBox="1"/>
          <p:nvPr/>
        </p:nvSpPr>
        <p:spPr>
          <a:xfrm>
            <a:off x="4523842" y="1952577"/>
            <a:ext cx="35752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rPr>
              <a:t>M</a:t>
            </a:r>
            <a:r>
              <a:rPr lang="en-US" altLang="zh-CN" sz="4800"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Ở RỘNG</a:t>
            </a:r>
            <a:endParaRPr kumimoji="0" lang="zh-CN" altLang="en-US"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6967796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73210"/>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301196" y="940461"/>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213684" y="13979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881566"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p:cNvPicPr>
            <a:picLocks noChangeAspect="1"/>
          </p:cNvPicPr>
          <p:nvPr/>
        </p:nvPicPr>
        <p:blipFill>
          <a:blip r:embed="rId8"/>
          <a:stretch>
            <a:fillRect/>
          </a:stretch>
        </p:blipFill>
        <p:spPr>
          <a:xfrm>
            <a:off x="9043670" y="729842"/>
            <a:ext cx="3081848" cy="25398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9"/>
          <a:stretch>
            <a:fillRect/>
          </a:stretch>
        </p:blipFill>
        <p:spPr>
          <a:xfrm>
            <a:off x="8100951" y="4274221"/>
            <a:ext cx="3468479" cy="17674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图片 5">
            <a:extLst>
              <a:ext uri="{FF2B5EF4-FFF2-40B4-BE49-F238E27FC236}">
                <a16:creationId xmlns:a16="http://schemas.microsoft.com/office/drawing/2014/main" id="{C9E680F4-D1DB-467B-917C-96CFA990AA70}"/>
              </a:ext>
            </a:extLst>
          </p:cNvPr>
          <p:cNvPicPr>
            <a:picLocks noChangeAspect="1"/>
          </p:cNvPicPr>
          <p:nvPr/>
        </p:nvPicPr>
        <p:blipFill>
          <a:blip r:embed="rId10"/>
          <a:stretch>
            <a:fillRect/>
          </a:stretch>
        </p:blipFill>
        <p:spPr>
          <a:xfrm>
            <a:off x="354226" y="1145633"/>
            <a:ext cx="5560014" cy="3927971"/>
          </a:xfrm>
          <a:prstGeom prst="rect">
            <a:avLst/>
          </a:prstGeom>
        </p:spPr>
      </p:pic>
      <p:sp>
        <p:nvSpPr>
          <p:cNvPr id="18" name="文本框 7">
            <a:extLst>
              <a:ext uri="{FF2B5EF4-FFF2-40B4-BE49-F238E27FC236}">
                <a16:creationId xmlns:a16="http://schemas.microsoft.com/office/drawing/2014/main" id="{9E36D8F6-90A9-4BB7-A1D5-59B739646BD0}"/>
              </a:ext>
            </a:extLst>
          </p:cNvPr>
          <p:cNvSpPr txBox="1"/>
          <p:nvPr/>
        </p:nvSpPr>
        <p:spPr>
          <a:xfrm rot="21065765">
            <a:off x="1146527" y="1698074"/>
            <a:ext cx="4199774" cy="2308324"/>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Sưu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tầm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các</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văn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bản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cùng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chủ</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đề</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843649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2778325" cy="707886"/>
          </a:xfrm>
          <a:prstGeom prst="rect">
            <a:avLst/>
          </a:prstGeom>
        </p:spPr>
        <p:txBody>
          <a:bodyPr wrap="non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a:ea typeface="Times New Roman"/>
                <a:cs typeface="+mn-cs"/>
              </a:rPr>
              <a:t>2.Tác phẩm</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5">
            <a:extLst>
              <a:ext uri="{FF2B5EF4-FFF2-40B4-BE49-F238E27FC236}">
                <a16:creationId xmlns:a16="http://schemas.microsoft.com/office/drawing/2014/main" id="{7FBD26F0-CD99-436B-833D-2C4B14B9FCCB}"/>
              </a:ext>
            </a:extLst>
          </p:cNvPr>
          <p:cNvPicPr>
            <a:picLocks noChangeAspect="1"/>
          </p:cNvPicPr>
          <p:nvPr/>
        </p:nvPicPr>
        <p:blipFill>
          <a:blip r:embed="rId9"/>
          <a:stretch>
            <a:fillRect/>
          </a:stretch>
        </p:blipFill>
        <p:spPr>
          <a:xfrm>
            <a:off x="885504" y="1339766"/>
            <a:ext cx="4463149" cy="3153072"/>
          </a:xfrm>
          <a:prstGeom prst="rect">
            <a:avLst/>
          </a:prstGeom>
        </p:spPr>
      </p:pic>
      <p:sp>
        <p:nvSpPr>
          <p:cNvPr id="11" name="文本框 7">
            <a:extLst>
              <a:ext uri="{FF2B5EF4-FFF2-40B4-BE49-F238E27FC236}">
                <a16:creationId xmlns:a16="http://schemas.microsoft.com/office/drawing/2014/main" id="{C16ECC31-2F1E-428E-8AF9-1A4EAC641C62}"/>
              </a:ext>
            </a:extLst>
          </p:cNvPr>
          <p:cNvSpPr txBox="1"/>
          <p:nvPr/>
        </p:nvSpPr>
        <p:spPr>
          <a:xfrm rot="21065765">
            <a:off x="1584099" y="1775538"/>
            <a:ext cx="3396471" cy="1938992"/>
          </a:xfrm>
          <a:prstGeom prst="rect">
            <a:avLst/>
          </a:prstGeom>
          <a:noFill/>
        </p:spPr>
        <p:txBody>
          <a:bodyPr wrap="square" rtlCol="0">
            <a:spAutoFit/>
          </a:bodyPr>
          <a:lstStyle/>
          <a:p>
            <a:pPr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Sau chiến thắng Điện Biên Phủ, hiệp định Giơ-ne-vơ được kí kết, đất nước chia làm hai miền.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12" name="图片 5">
            <a:extLst>
              <a:ext uri="{FF2B5EF4-FFF2-40B4-BE49-F238E27FC236}">
                <a16:creationId xmlns:a16="http://schemas.microsoft.com/office/drawing/2014/main" id="{6E8ED960-B4B8-45C6-9FC8-7C5900A249A8}"/>
              </a:ext>
            </a:extLst>
          </p:cNvPr>
          <p:cNvPicPr>
            <a:picLocks noChangeAspect="1"/>
          </p:cNvPicPr>
          <p:nvPr/>
        </p:nvPicPr>
        <p:blipFill>
          <a:blip r:embed="rId9"/>
          <a:stretch>
            <a:fillRect/>
          </a:stretch>
        </p:blipFill>
        <p:spPr>
          <a:xfrm>
            <a:off x="6096000" y="1183525"/>
            <a:ext cx="4463149" cy="3153072"/>
          </a:xfrm>
          <a:prstGeom prst="rect">
            <a:avLst/>
          </a:prstGeom>
        </p:spPr>
      </p:pic>
      <p:sp>
        <p:nvSpPr>
          <p:cNvPr id="13" name="文本框 7">
            <a:extLst>
              <a:ext uri="{FF2B5EF4-FFF2-40B4-BE49-F238E27FC236}">
                <a16:creationId xmlns:a16="http://schemas.microsoft.com/office/drawing/2014/main" id="{66A3CC3F-AC14-432F-B7BA-2518581DA3A8}"/>
              </a:ext>
            </a:extLst>
          </p:cNvPr>
          <p:cNvSpPr txBox="1"/>
          <p:nvPr/>
        </p:nvSpPr>
        <p:spPr>
          <a:xfrm rot="21065765">
            <a:off x="6794595" y="1619297"/>
            <a:ext cx="3396471" cy="1938992"/>
          </a:xfrm>
          <a:prstGeom prst="rect">
            <a:avLst/>
          </a:prstGeom>
          <a:noFill/>
        </p:spPr>
        <p:txBody>
          <a:bodyPr wrap="square" rtlCol="0">
            <a:spAutoFit/>
          </a:bodyPr>
          <a:lstStyle/>
          <a:p>
            <a:pPr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Mĩ-nguỵ ra sức phá hoại hiệp định, lê máy chém đi khắp miền Nam. Cách mạng rơi vào thời kì đen tối. </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8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2778325" cy="707886"/>
          </a:xfrm>
          <a:prstGeom prst="rect">
            <a:avLst/>
          </a:prstGeom>
        </p:spPr>
        <p:txBody>
          <a:bodyPr wrap="non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a:ea typeface="Times New Roman"/>
                <a:cs typeface="+mn-cs"/>
              </a:rPr>
              <a:t>2.Tác phẩm</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5">
            <a:extLst>
              <a:ext uri="{FF2B5EF4-FFF2-40B4-BE49-F238E27FC236}">
                <a16:creationId xmlns:a16="http://schemas.microsoft.com/office/drawing/2014/main" id="{7FBD26F0-CD99-436B-833D-2C4B14B9FCCB}"/>
              </a:ext>
            </a:extLst>
          </p:cNvPr>
          <p:cNvPicPr>
            <a:picLocks noChangeAspect="1"/>
          </p:cNvPicPr>
          <p:nvPr/>
        </p:nvPicPr>
        <p:blipFill>
          <a:blip r:embed="rId9"/>
          <a:stretch>
            <a:fillRect/>
          </a:stretch>
        </p:blipFill>
        <p:spPr>
          <a:xfrm>
            <a:off x="885504" y="1339766"/>
            <a:ext cx="4463149" cy="3153072"/>
          </a:xfrm>
          <a:prstGeom prst="rect">
            <a:avLst/>
          </a:prstGeom>
        </p:spPr>
      </p:pic>
      <p:sp>
        <p:nvSpPr>
          <p:cNvPr id="11" name="文本框 7">
            <a:extLst>
              <a:ext uri="{FF2B5EF4-FFF2-40B4-BE49-F238E27FC236}">
                <a16:creationId xmlns:a16="http://schemas.microsoft.com/office/drawing/2014/main" id="{C16ECC31-2F1E-428E-8AF9-1A4EAC641C62}"/>
              </a:ext>
            </a:extLst>
          </p:cNvPr>
          <p:cNvSpPr txBox="1"/>
          <p:nvPr/>
        </p:nvSpPr>
        <p:spPr>
          <a:xfrm rot="21065765">
            <a:off x="1584099" y="1960204"/>
            <a:ext cx="3396471" cy="1569660"/>
          </a:xfrm>
          <a:prstGeom prst="rect">
            <a:avLst/>
          </a:prstGeom>
          <a:noFill/>
        </p:spPr>
        <p:txBody>
          <a:bodyPr wrap="square" rtlCol="0">
            <a:spAutoFit/>
          </a:bodyPr>
          <a:lstStyle/>
          <a:p>
            <a:pPr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Đầu năm 1965, Mĩ đổ quân ồ ạt vào miền Nam và đánh phá ác liệt ra miền Bắc.</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12" name="图片 5">
            <a:extLst>
              <a:ext uri="{FF2B5EF4-FFF2-40B4-BE49-F238E27FC236}">
                <a16:creationId xmlns:a16="http://schemas.microsoft.com/office/drawing/2014/main" id="{6E8ED960-B4B8-45C6-9FC8-7C5900A249A8}"/>
              </a:ext>
            </a:extLst>
          </p:cNvPr>
          <p:cNvPicPr>
            <a:picLocks noChangeAspect="1"/>
          </p:cNvPicPr>
          <p:nvPr/>
        </p:nvPicPr>
        <p:blipFill>
          <a:blip r:embed="rId9"/>
          <a:stretch>
            <a:fillRect/>
          </a:stretch>
        </p:blipFill>
        <p:spPr>
          <a:xfrm>
            <a:off x="6096000" y="1183525"/>
            <a:ext cx="4463149" cy="3153072"/>
          </a:xfrm>
          <a:prstGeom prst="rect">
            <a:avLst/>
          </a:prstGeom>
        </p:spPr>
      </p:pic>
      <p:sp>
        <p:nvSpPr>
          <p:cNvPr id="13" name="文本框 7">
            <a:extLst>
              <a:ext uri="{FF2B5EF4-FFF2-40B4-BE49-F238E27FC236}">
                <a16:creationId xmlns:a16="http://schemas.microsoft.com/office/drawing/2014/main" id="{66A3CC3F-AC14-432F-B7BA-2518581DA3A8}"/>
              </a:ext>
            </a:extLst>
          </p:cNvPr>
          <p:cNvSpPr txBox="1"/>
          <p:nvPr/>
        </p:nvSpPr>
        <p:spPr>
          <a:xfrm rot="21065765">
            <a:off x="6794595" y="1803963"/>
            <a:ext cx="3396471" cy="1569660"/>
          </a:xfrm>
          <a:prstGeom prst="rect">
            <a:avLst/>
          </a:prstGeom>
          <a:noFill/>
        </p:spPr>
        <p:txBody>
          <a:bodyPr wrap="square" rtlCol="0">
            <a:spAutoFit/>
          </a:bodyPr>
          <a:lstStyle/>
          <a:p>
            <a:pPr algn="just" defTabSz="914400" fontAlgn="base">
              <a:spcBef>
                <a:spcPct val="0"/>
              </a:spcBef>
              <a:spcAft>
                <a:spcPct val="0"/>
              </a:spcAft>
            </a:pPr>
            <a:r>
              <a:rPr lang="vi-VN" sz="2400" b="1" dirty="0">
                <a:solidFill>
                  <a:srgbClr val="C00000"/>
                </a:solidFill>
                <a:latin typeface="Times New Roman" panose="02020603050405020304" pitchFamily="18" charset="0"/>
                <a:cs typeface="Times New Roman" panose="02020603050405020304" pitchFamily="18" charset="0"/>
              </a:rPr>
              <a:t>Cả nước sục sôi không khí đánh Mĩ. Rừng xà nu được viết vào đúng thời điểm đó. </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0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sp>
        <p:nvSpPr>
          <p:cNvPr id="7" name="Rounded Rectangle 6"/>
          <p:cNvSpPr/>
          <p:nvPr/>
        </p:nvSpPr>
        <p:spPr>
          <a:xfrm>
            <a:off x="931753" y="1486050"/>
            <a:ext cx="5554134" cy="29902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solidFill>
                  <a:srgbClr val="000000"/>
                </a:solidFill>
                <a:latin typeface="Times New Roman"/>
                <a:ea typeface="Times New Roman"/>
              </a:rPr>
              <a:t>a.</a:t>
            </a:r>
            <a:r>
              <a:rPr lang="en-US" sz="2800" b="1" dirty="0">
                <a:solidFill>
                  <a:srgbClr val="000000"/>
                </a:solidFill>
                <a:latin typeface="Times New Roman"/>
                <a:ea typeface="Times New Roman"/>
              </a:rPr>
              <a:t> </a:t>
            </a:r>
            <a:r>
              <a:rPr lang="vi-VN" sz="2800" b="1" dirty="0">
                <a:solidFill>
                  <a:srgbClr val="000000"/>
                </a:solidFill>
                <a:latin typeface="Times New Roman"/>
                <a:ea typeface="Times New Roman"/>
              </a:rPr>
              <a:t>H</a:t>
            </a:r>
            <a:r>
              <a:rPr lang="en-US" sz="2800" b="1" dirty="0" err="1">
                <a:solidFill>
                  <a:srgbClr val="000000"/>
                </a:solidFill>
                <a:latin typeface="Times New Roman"/>
                <a:ea typeface="Times New Roman"/>
              </a:rPr>
              <a:t>oàn</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cảnh</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sáng</a:t>
            </a:r>
            <a:r>
              <a:rPr lang="en-US" sz="2800" b="1" dirty="0">
                <a:solidFill>
                  <a:srgbClr val="000000"/>
                </a:solidFill>
                <a:latin typeface="Times New Roman"/>
                <a:ea typeface="Times New Roman"/>
              </a:rPr>
              <a:t> </a:t>
            </a:r>
            <a:r>
              <a:rPr lang="en-US" sz="2800" b="1" dirty="0" err="1">
                <a:solidFill>
                  <a:srgbClr val="000000"/>
                </a:solidFill>
                <a:latin typeface="Times New Roman"/>
                <a:ea typeface="Times New Roman"/>
              </a:rPr>
              <a:t>tác</a:t>
            </a:r>
            <a:r>
              <a:rPr lang="vi-VN" sz="2800" b="1" dirty="0">
                <a:solidFill>
                  <a:srgbClr val="000000"/>
                </a:solidFill>
                <a:latin typeface="Times New Roman"/>
                <a:ea typeface="Times New Roman"/>
              </a:rPr>
              <a:t>: </a:t>
            </a:r>
            <a:r>
              <a:rPr lang="vi-VN" sz="2800" dirty="0">
                <a:solidFill>
                  <a:srgbClr val="000000"/>
                </a:solidFill>
                <a:latin typeface="Times New Roman"/>
                <a:ea typeface="Times New Roman"/>
              </a:rPr>
              <a:t>Rừng xà nu (1965) đăng lần đầu tiên trên Tạp chí văn nghệ quân giải phóng miền Trung Trung bộ (số 2- 1965), sau đó được in trong tập Trên quê hương những anh hùng Điện Ngọc.</a:t>
            </a:r>
            <a:endParaRPr lang="en-US" sz="2800" dirty="0">
              <a:solidFill>
                <a:srgbClr val="000000"/>
              </a:solidFill>
              <a:latin typeface="Times New Roman"/>
              <a:ea typeface="Times New Roman"/>
            </a:endParaRP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2778325" cy="707886"/>
          </a:xfrm>
          <a:prstGeom prst="rect">
            <a:avLst/>
          </a:prstGeom>
        </p:spPr>
        <p:txBody>
          <a:bodyPr wrap="none">
            <a:spAutoFit/>
          </a:bodyPr>
          <a:lstStyle/>
          <a:p>
            <a:r>
              <a:rPr lang="vi-VN" sz="4000" b="1" dirty="0">
                <a:solidFill>
                  <a:srgbClr val="000000"/>
                </a:solidFill>
                <a:latin typeface="Times New Roman"/>
                <a:ea typeface="Times New Roman"/>
              </a:rPr>
              <a:t>2.Tác phẩm</a:t>
            </a:r>
            <a:endParaRPr lang="en-US" sz="4000" dirty="0"/>
          </a:p>
        </p:txBody>
      </p:sp>
    </p:spTree>
    <p:extLst>
      <p:ext uri="{BB962C8B-B14F-4D97-AF65-F5344CB8AC3E}">
        <p14:creationId xmlns:p14="http://schemas.microsoft.com/office/powerpoint/2010/main" val="72517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2778325" cy="707886"/>
          </a:xfrm>
          <a:prstGeom prst="rect">
            <a:avLst/>
          </a:prstGeom>
        </p:spPr>
        <p:txBody>
          <a:bodyPr wrap="non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a:ea typeface="Times New Roman"/>
                <a:cs typeface="+mn-cs"/>
              </a:rPr>
              <a:t>2.Tác phẩm</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5">
            <a:extLst>
              <a:ext uri="{FF2B5EF4-FFF2-40B4-BE49-F238E27FC236}">
                <a16:creationId xmlns:a16="http://schemas.microsoft.com/office/drawing/2014/main" id="{DD323366-FFDA-4DCD-ACE2-1B8B145B19D5}"/>
              </a:ext>
            </a:extLst>
          </p:cNvPr>
          <p:cNvPicPr>
            <a:picLocks noChangeAspect="1"/>
          </p:cNvPicPr>
          <p:nvPr/>
        </p:nvPicPr>
        <p:blipFill>
          <a:blip r:embed="rId9"/>
          <a:stretch>
            <a:fillRect/>
          </a:stretch>
        </p:blipFill>
        <p:spPr>
          <a:xfrm>
            <a:off x="1313342" y="1596558"/>
            <a:ext cx="4463149" cy="3153072"/>
          </a:xfrm>
          <a:prstGeom prst="rect">
            <a:avLst/>
          </a:prstGeom>
        </p:spPr>
      </p:pic>
      <p:sp>
        <p:nvSpPr>
          <p:cNvPr id="11" name="文本框 7">
            <a:extLst>
              <a:ext uri="{FF2B5EF4-FFF2-40B4-BE49-F238E27FC236}">
                <a16:creationId xmlns:a16="http://schemas.microsoft.com/office/drawing/2014/main" id="{49329868-1D77-47F3-8D76-0E2E51988125}"/>
              </a:ext>
            </a:extLst>
          </p:cNvPr>
          <p:cNvSpPr txBox="1"/>
          <p:nvPr/>
        </p:nvSpPr>
        <p:spPr>
          <a:xfrm rot="21065765">
            <a:off x="2011937" y="2770993"/>
            <a:ext cx="3396471" cy="46166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tóm</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tắt</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phẩm</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832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2188" b="99375" l="0" r="100000">
                        <a14:foregroundMark x1="5313" y1="50521" x2="18906" y2="78125"/>
                        <a14:foregroundMark x1="5938" y1="22292" x2="92656" y2="18750"/>
                        <a14:foregroundMark x1="76094" y1="23438" x2="469" y2="15313"/>
                        <a14:foregroundMark x1="74531" y1="16667" x2="98438" y2="14583"/>
                        <a14:foregroundMark x1="50000" y1="81354" x2="99844" y2="98958"/>
                        <a14:foregroundMark x1="29063" y1="89688" x2="52969" y2="99375"/>
                        <a14:foregroundMark x1="3750" y1="70625" x2="24688" y2="87188"/>
                        <a14:foregroundMark x1="2969" y1="75208" x2="8750" y2="82292"/>
                        <a14:foregroundMark x1="31563" y1="79063" x2="31563" y2="79063"/>
                        <a14:foregroundMark x1="90156" y1="88958" x2="90156" y2="88958"/>
                        <a14:foregroundMark x1="81719" y1="73125" x2="81719" y2="73125"/>
                        <a14:foregroundMark x1="92500" y1="89063" x2="92500" y2="89063"/>
                        <a14:foregroundMark x1="79844" y1="73542" x2="79844" y2="73542"/>
                        <a14:foregroundMark x1="37344" y1="16667" x2="37344" y2="16667"/>
                        <a14:foregroundMark x1="47813" y1="15833" x2="47813" y2="15833"/>
                        <a14:foregroundMark x1="59062" y1="15833" x2="59062" y2="15833"/>
                        <a14:foregroundMark x1="28750" y1="15104" x2="85313" y2="15521"/>
                        <a14:foregroundMark x1="39375" y1="15833" x2="97031" y2="10521"/>
                        <a14:foregroundMark x1="26875" y1="77708" x2="26875" y2="77708"/>
                        <a14:foregroundMark x1="33281" y1="78125" x2="33281" y2="78125"/>
                        <a14:foregroundMark x1="12188" y1="23333" x2="156" y2="22917"/>
                        <a14:foregroundMark x1="22969" y1="23854" x2="469" y2="21250"/>
                        <a14:foregroundMark x1="29375" y1="25729" x2="76875" y2="22188"/>
                        <a14:foregroundMark x1="11250" y1="57708" x2="26875" y2="61563"/>
                        <a14:foregroundMark x1="19063" y1="96146" x2="89531" y2="97813"/>
                        <a14:foregroundMark x1="94531" y1="79375" x2="95781" y2="95417"/>
                        <a14:foregroundMark x1="14219" y1="62083" x2="91719" y2="67188"/>
                      </a14:backgroundRemoval>
                    </a14:imgEffect>
                  </a14:imgLayer>
                </a14:imgProps>
              </a:ext>
              <a:ext uri="{28A0092B-C50C-407E-A947-70E740481C1C}">
                <a14:useLocalDpi xmlns:a14="http://schemas.microsoft.com/office/drawing/2010/main" val="0"/>
              </a:ext>
            </a:extLst>
          </a:blip>
          <a:stretch>
            <a:fillRect/>
          </a:stretch>
        </p:blipFill>
        <p:spPr>
          <a:xfrm>
            <a:off x="0" y="-1614487"/>
            <a:ext cx="12301538" cy="8468230"/>
          </a:xfrm>
          <a:prstGeom prst="rect">
            <a:avLst/>
          </a:prstGeom>
        </p:spPr>
      </p:pic>
      <p:pic>
        <p:nvPicPr>
          <p:cNvPr id="3" name="图片 14">
            <a:extLst>
              <a:ext uri="{FF2B5EF4-FFF2-40B4-BE49-F238E27FC236}">
                <a16:creationId xmlns:a16="http://schemas.microsoft.com/office/drawing/2014/main" id="{A5AEC119-D292-4DE7-A603-35A5AA0E101E}"/>
              </a:ext>
            </a:extLst>
          </p:cNvPr>
          <p:cNvPicPr>
            <a:picLocks noChangeAspect="1"/>
          </p:cNvPicPr>
          <p:nvPr/>
        </p:nvPicPr>
        <p:blipFill>
          <a:blip r:embed="rId6"/>
          <a:stretch>
            <a:fillRect/>
          </a:stretch>
        </p:blipFill>
        <p:spPr>
          <a:xfrm>
            <a:off x="1497644" y="778164"/>
            <a:ext cx="10339712" cy="115834"/>
          </a:xfrm>
          <a:prstGeom prst="rect">
            <a:avLst/>
          </a:prstGeom>
        </p:spPr>
      </p:pic>
      <p:pic>
        <p:nvPicPr>
          <p:cNvPr id="4" name="图片 27">
            <a:extLst>
              <a:ext uri="{FF2B5EF4-FFF2-40B4-BE49-F238E27FC236}">
                <a16:creationId xmlns:a16="http://schemas.microsoft.com/office/drawing/2014/main" id="{AA1DC7A3-816F-46E4-9100-846497B74238}"/>
              </a:ext>
            </a:extLst>
          </p:cNvPr>
          <p:cNvPicPr>
            <a:picLocks noChangeAspect="1"/>
          </p:cNvPicPr>
          <p:nvPr/>
        </p:nvPicPr>
        <p:blipFill>
          <a:blip r:embed="rId7"/>
          <a:stretch>
            <a:fillRect/>
          </a:stretch>
        </p:blipFill>
        <p:spPr>
          <a:xfrm>
            <a:off x="636627" y="297309"/>
            <a:ext cx="676715" cy="707197"/>
          </a:xfrm>
          <a:prstGeom prst="rect">
            <a:avLst/>
          </a:prstGeom>
        </p:spPr>
      </p:pic>
      <p:sp>
        <p:nvSpPr>
          <p:cNvPr id="6" name="MH_Other_1">
            <a:extLst>
              <a:ext uri="{FF2B5EF4-FFF2-40B4-BE49-F238E27FC236}">
                <a16:creationId xmlns:a16="http://schemas.microsoft.com/office/drawing/2014/main" id="{6572DD9E-309C-4121-8114-58CC1241482E}"/>
              </a:ext>
            </a:extLst>
          </p:cNvPr>
          <p:cNvSpPr/>
          <p:nvPr>
            <p:custDataLst>
              <p:tags r:id="rId1"/>
            </p:custDataLst>
          </p:nvPr>
        </p:nvSpPr>
        <p:spPr>
          <a:xfrm>
            <a:off x="4795841" y="2969303"/>
            <a:ext cx="1304918" cy="1304918"/>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ounded Rectangle 6"/>
          <p:cNvSpPr/>
          <p:nvPr/>
        </p:nvSpPr>
        <p:spPr>
          <a:xfrm>
            <a:off x="840419" y="1280312"/>
            <a:ext cx="5554134" cy="41091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3833"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 Làng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X</a:t>
            </a:r>
            <a:r>
              <a:rPr lang="en-US" sz="1600" b="1" dirty="0" smtClean="0">
                <a:solidFill>
                  <a:srgbClr val="000000"/>
                </a:solidFill>
                <a:latin typeface="Times New Roman"/>
                <a:ea typeface="Times New Roman"/>
              </a:rPr>
              <a:t>ô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M</a:t>
            </a:r>
            <a:r>
              <a:rPr kumimoji="0" lang="en-US" sz="1600" b="1" i="0" u="none" strike="noStrike" kern="1200" cap="none" spc="0" normalizeH="0" baseline="0" noProof="0" dirty="0" smtClean="0">
                <a:ln>
                  <a:noFill/>
                </a:ln>
                <a:solidFill>
                  <a:srgbClr val="000000"/>
                </a:solidFill>
                <a:effectLst/>
                <a:uLnTx/>
                <a:uFillTx/>
                <a:latin typeface="Times New Roman"/>
                <a:ea typeface="Times New Roman"/>
                <a:cs typeface="+mn-cs"/>
              </a:rPr>
              <a:t>an</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nằm trong tầm đại bác của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đ</a:t>
            </a:r>
            <a:r>
              <a:rPr lang="en-US" sz="1600" b="1" noProof="0" dirty="0" err="1" smtClean="0">
                <a:solidFill>
                  <a:srgbClr val="000000"/>
                </a:solidFill>
                <a:latin typeface="Times New Roman"/>
                <a:ea typeface="Times New Roman"/>
              </a:rPr>
              <a:t>ồn</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giặc. Cả cánh rừng xà nu xanh bạt ngàn phải gồng mình gánh chịu bom đạn của kẻ thù</a:t>
            </a:r>
          </a:p>
          <a:p>
            <a:pPr marL="0" marR="0" lvl="0" indent="0" algn="just" defTabSz="913833"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Tnú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là người con của buôn làng. Sau 3 năm đi lực lượng anh được trở về thăm quê. Bé Heng dẫn anh vào làng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v</a:t>
            </a:r>
            <a:r>
              <a:rPr lang="en-US" sz="1600" b="1" dirty="0">
                <a:solidFill>
                  <a:srgbClr val="000000"/>
                </a:solidFill>
                <a:latin typeface="Times New Roman"/>
                <a:ea typeface="Times New Roman"/>
              </a:rPr>
              <a:t>à</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buôn làng đã đổi khác rất nhiều so với trước đây. Đường đi nhiều hầm, chông và giàn thò. Dít đã trở thành bí thư.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T</a:t>
            </a:r>
            <a:r>
              <a:rPr kumimoji="0" lang="en-US" sz="1600" b="1" i="0" u="none" strike="noStrike" kern="1200" cap="none" spc="0" normalizeH="0" baseline="0" noProof="0" dirty="0" smtClean="0">
                <a:ln>
                  <a:noFill/>
                </a:ln>
                <a:solidFill>
                  <a:srgbClr val="000000"/>
                </a:solidFill>
                <a:effectLst/>
                <a:uLnTx/>
                <a:uFillTx/>
                <a:latin typeface="Times New Roman"/>
                <a:ea typeface="Times New Roman"/>
                <a:cs typeface="+mn-cs"/>
              </a:rPr>
              <a:t>n</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ú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nhớ lại những kỉ niệm với Mai- người vợ đã mất của anh.</a:t>
            </a:r>
          </a:p>
          <a:p>
            <a:pPr marL="0" marR="0" lvl="0" indent="0" algn="just" defTabSz="913833"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 Cụ Mết và dân làng đón anh rất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n</a:t>
            </a:r>
            <a:r>
              <a:rPr lang="en-US" sz="1600" b="1" noProof="0" dirty="0">
                <a:solidFill>
                  <a:srgbClr val="000000"/>
                </a:solidFill>
                <a:latin typeface="Times New Roman"/>
                <a:ea typeface="Times New Roman"/>
              </a:rPr>
              <a:t>ồ</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ng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nhiệt</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a:t>
            </a:r>
            <a:r>
              <a:rPr kumimoji="0" lang="en-US" sz="1600" b="1" i="0" u="none" strike="noStrike" kern="1200" cap="none" spc="0" normalizeH="0" baseline="0" noProof="0" dirty="0" smtClean="0">
                <a:ln>
                  <a:noFill/>
                </a:ln>
                <a:solidFill>
                  <a:srgbClr val="000000"/>
                </a:solidFill>
                <a:effectLst/>
                <a:uLnTx/>
                <a:uFillTx/>
                <a:latin typeface="Times New Roman"/>
                <a:ea typeface="Times New Roman"/>
                <a:cs typeface="+mn-cs"/>
              </a:rPr>
              <a:t>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Bên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đống lửa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nh</a:t>
            </a:r>
            <a:r>
              <a:rPr lang="en-US" sz="1600" b="1" dirty="0">
                <a:solidFill>
                  <a:srgbClr val="000000"/>
                </a:solidFill>
                <a:latin typeface="Times New Roman"/>
                <a:ea typeface="Times New Roman"/>
              </a:rPr>
              <a:t>à</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 </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ưng, cụ Mết lại kể cho dân làng nghe về cuộc đời </a:t>
            </a:r>
            <a:r>
              <a:rPr kumimoji="0" lang="vi-VN" sz="1600" b="1" i="0" u="none" strike="noStrike" kern="1200" cap="none" spc="0" normalizeH="0" baseline="0" noProof="0" dirty="0" smtClean="0">
                <a:ln>
                  <a:noFill/>
                </a:ln>
                <a:solidFill>
                  <a:srgbClr val="000000"/>
                </a:solidFill>
                <a:effectLst/>
                <a:uLnTx/>
                <a:uFillTx/>
                <a:latin typeface="Times New Roman"/>
                <a:ea typeface="Times New Roman"/>
                <a:cs typeface="+mn-cs"/>
              </a:rPr>
              <a:t>Tnú</a:t>
            </a:r>
            <a:r>
              <a:rPr kumimoji="0" lang="vi-VN" sz="1600" b="1" i="0" u="none" strike="noStrike" kern="1200" cap="none" spc="0" normalizeH="0" baseline="0" noProof="0" dirty="0">
                <a:ln>
                  <a:noFill/>
                </a:ln>
                <a:solidFill>
                  <a:srgbClr val="000000"/>
                </a:solidFill>
                <a:effectLst/>
                <a:uLnTx/>
                <a:uFillTx/>
                <a:latin typeface="Times New Roman"/>
                <a:ea typeface="Times New Roman"/>
                <a:cs typeface="+mn-cs"/>
              </a:rPr>
              <a:t>.</a:t>
            </a:r>
          </a:p>
        </p:txBody>
      </p:sp>
      <p:pic>
        <p:nvPicPr>
          <p:cNvPr id="8" name="Picture 7"/>
          <p:cNvPicPr>
            <a:picLocks noChangeAspect="1"/>
          </p:cNvPicPr>
          <p:nvPr/>
        </p:nvPicPr>
        <p:blipFill>
          <a:blip r:embed="rId8"/>
          <a:stretch>
            <a:fillRect/>
          </a:stretch>
        </p:blipFill>
        <p:spPr>
          <a:xfrm>
            <a:off x="7417640" y="1697258"/>
            <a:ext cx="3615241" cy="327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61AF5752-7937-4A09-B466-0C44F38352D8}"/>
              </a:ext>
            </a:extLst>
          </p:cNvPr>
          <p:cNvSpPr/>
          <p:nvPr/>
        </p:nvSpPr>
        <p:spPr>
          <a:xfrm>
            <a:off x="1698299" y="186112"/>
            <a:ext cx="1938351" cy="707886"/>
          </a:xfrm>
          <a:prstGeom prst="rect">
            <a:avLst/>
          </a:prstGeom>
        </p:spPr>
        <p:txBody>
          <a:bodyPr wrap="none">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a:ea typeface="Times New Roman"/>
                <a:cs typeface="+mn-cs"/>
              </a:rPr>
              <a:t>Tóm</a:t>
            </a:r>
            <a:r>
              <a:rPr kumimoji="0" lang="en-US" sz="4000" b="1"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4000" b="1" i="0" u="none" strike="noStrike" kern="1200" cap="none" spc="0" normalizeH="0" baseline="0" noProof="0" dirty="0" err="1">
                <a:ln>
                  <a:noFill/>
                </a:ln>
                <a:solidFill>
                  <a:srgbClr val="000000"/>
                </a:solidFill>
                <a:effectLst/>
                <a:uLnTx/>
                <a:uFillTx/>
                <a:latin typeface="Times New Roman"/>
                <a:ea typeface="Times New Roman"/>
                <a:cs typeface="+mn-cs"/>
              </a:rPr>
              <a:t>tắt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802081015"/>
  <p:tag name="MH_LIBRARY" val="GRAPHIC"/>
  <p:tag name="MH_TYPE" val="Other"/>
  <p:tag name="MH_ORDER" val="1"/>
</p:tagLst>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24.ĐẶC ĐIỂM NGÔN NGỮ NÓI VÀ VIẾT</Template>
  <TotalTime>440</TotalTime>
  <Words>2197</Words>
  <Application>Microsoft Office PowerPoint</Application>
  <PresentationFormat>Widescreen</PresentationFormat>
  <Paragraphs>173</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等线</vt:lpstr>
      <vt:lpstr>宋体</vt:lpstr>
      <vt:lpstr>Arial</vt:lpstr>
      <vt:lpstr>Calibri</vt:lpstr>
      <vt:lpstr>Calibri Light</vt:lpstr>
      <vt:lpstr>Times New Roman</vt:lpstr>
      <vt:lpstr>汉仪夏日体W</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88</cp:revision>
  <dcterms:created xsi:type="dcterms:W3CDTF">2021-11-13T12:41:15Z</dcterms:created>
  <dcterms:modified xsi:type="dcterms:W3CDTF">2022-03-11T22:44:08Z</dcterms:modified>
</cp:coreProperties>
</file>